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y="5143500" cx="9144000"/>
  <p:notesSz cx="6858000" cy="9144000"/>
  <p:embeddedFontLst>
    <p:embeddedFont>
      <p:font typeface="Roboto"/>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font" Target="fonts/Roboto-regular.fntdata"/><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b592a1064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b592a1064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2b592a10643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2b592a10643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b592a1064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b592a1064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b59259c7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b59259c7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b59259c72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b59259c72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b592a10643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b592a10643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b592a10643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b592a10643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2b5e6ff45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b5e6ff45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b922e9c22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2b922e9c2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f0cafb9c3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f0cafb9c3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b9e3d5e5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b9e3d5e5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f0cafb9c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f0cafb9c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b592a10643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b592a10643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f0beb53d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f0beb53d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b592a1064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b592a1064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b592a10643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b592a10643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b592a10643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b592a10643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bf4cdd165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bf4cdd165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bf4cdd165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bf4cdd165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b592a1064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2b592a1064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b592a10643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b592a10643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685800" y="1597820"/>
            <a:ext cx="7772400" cy="11025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14" name="Google Shape;14;p2"/>
          <p:cNvSpPr txBox="1"/>
          <p:nvPr>
            <p:ph idx="1" type="subTitle"/>
          </p:nvPr>
        </p:nvSpPr>
        <p:spPr>
          <a:xfrm>
            <a:off x="1371600" y="2914650"/>
            <a:ext cx="6400800" cy="1314600"/>
          </a:xfrm>
          <a:prstGeom prst="rect">
            <a:avLst/>
          </a:prstGeom>
          <a:noFill/>
          <a:ln>
            <a:noFill/>
          </a:ln>
        </p:spPr>
        <p:txBody>
          <a:bodyPr anchorCtr="0" anchor="t" bIns="45700" lIns="91425" spcFirstLastPara="1" rIns="91425" wrap="square" tIns="45700">
            <a:noAutofit/>
          </a:bodyPr>
          <a:lstStyle>
            <a:lvl1pPr lvl="0" algn="ctr">
              <a:spcBef>
                <a:spcPts val="480"/>
              </a:spcBef>
              <a:spcAft>
                <a:spcPts val="0"/>
              </a:spcAft>
              <a:buClr>
                <a:srgbClr val="888888"/>
              </a:buClr>
              <a:buSzPts val="2400"/>
              <a:buNone/>
              <a:defRPr>
                <a:solidFill>
                  <a:srgbClr val="888888"/>
                </a:solidFill>
              </a:defRPr>
            </a:lvl1pPr>
            <a:lvl2pPr lvl="1" algn="ctr">
              <a:spcBef>
                <a:spcPts val="480"/>
              </a:spcBef>
              <a:spcAft>
                <a:spcPts val="0"/>
              </a:spcAft>
              <a:buClr>
                <a:srgbClr val="888888"/>
              </a:buClr>
              <a:buSzPts val="2400"/>
              <a:buNone/>
              <a:defRPr>
                <a:solidFill>
                  <a:srgbClr val="888888"/>
                </a:solidFill>
              </a:defRPr>
            </a:lvl2pPr>
            <a:lvl3pPr lvl="2" algn="ctr">
              <a:spcBef>
                <a:spcPts val="360"/>
              </a:spcBef>
              <a:spcAft>
                <a:spcPts val="0"/>
              </a:spcAft>
              <a:buClr>
                <a:srgbClr val="888888"/>
              </a:buClr>
              <a:buSzPts val="1800"/>
              <a:buNone/>
              <a:defRPr>
                <a:solidFill>
                  <a:srgbClr val="888888"/>
                </a:solidFill>
              </a:defRPr>
            </a:lvl3pPr>
            <a:lvl4pPr lvl="3" algn="ctr">
              <a:spcBef>
                <a:spcPts val="280"/>
              </a:spcBef>
              <a:spcAft>
                <a:spcPts val="0"/>
              </a:spcAft>
              <a:buClr>
                <a:srgbClr val="888888"/>
              </a:buClr>
              <a:buSzPts val="14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5" name="Google Shape;15;p2"/>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7" name="Shape 67"/>
        <p:cNvGrpSpPr/>
        <p:nvPr/>
      </p:nvGrpSpPr>
      <p:grpSpPr>
        <a:xfrm>
          <a:off x="0" y="0"/>
          <a:ext cx="0" cy="0"/>
          <a:chOff x="0" y="0"/>
          <a:chExt cx="0" cy="0"/>
        </a:xfrm>
      </p:grpSpPr>
      <p:sp>
        <p:nvSpPr>
          <p:cNvPr id="68" name="Google Shape;68;p11"/>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9" name="Google Shape;69;p11"/>
          <p:cNvSpPr txBox="1"/>
          <p:nvPr>
            <p:ph idx="1" type="body"/>
          </p:nvPr>
        </p:nvSpPr>
        <p:spPr>
          <a:xfrm rot="5400000">
            <a:off x="3408150" y="-684000"/>
            <a:ext cx="2327700" cy="8229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0" name="Google Shape;70;p11"/>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3" name="Shape 73"/>
        <p:cNvGrpSpPr/>
        <p:nvPr/>
      </p:nvGrpSpPr>
      <p:grpSpPr>
        <a:xfrm>
          <a:off x="0" y="0"/>
          <a:ext cx="0" cy="0"/>
          <a:chOff x="0" y="0"/>
          <a:chExt cx="0" cy="0"/>
        </a:xfrm>
      </p:grpSpPr>
      <p:sp>
        <p:nvSpPr>
          <p:cNvPr id="74" name="Google Shape;74;p12"/>
          <p:cNvSpPr txBox="1"/>
          <p:nvPr>
            <p:ph type="title"/>
          </p:nvPr>
        </p:nvSpPr>
        <p:spPr>
          <a:xfrm rot="5400000">
            <a:off x="5463750" y="1371630"/>
            <a:ext cx="4388700" cy="2057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75" name="Google Shape;75;p12"/>
          <p:cNvSpPr txBox="1"/>
          <p:nvPr>
            <p:ph idx="1" type="body"/>
          </p:nvPr>
        </p:nvSpPr>
        <p:spPr>
          <a:xfrm rot="5400000">
            <a:off x="1272750" y="-609570"/>
            <a:ext cx="4388700" cy="60198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6" name="Google Shape;76;p12"/>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9" name="Shape 79"/>
        <p:cNvGrpSpPr/>
        <p:nvPr/>
      </p:nvGrpSpPr>
      <p:grpSpPr>
        <a:xfrm>
          <a:off x="0" y="0"/>
          <a:ext cx="0" cy="0"/>
          <a:chOff x="0" y="0"/>
          <a:chExt cx="0" cy="0"/>
        </a:xfrm>
      </p:grpSpPr>
      <p:sp>
        <p:nvSpPr>
          <p:cNvPr id="80" name="Google Shape;80;p13"/>
          <p:cNvSpPr txBox="1"/>
          <p:nvPr>
            <p:ph type="title"/>
          </p:nvPr>
        </p:nvSpPr>
        <p:spPr>
          <a:xfrm>
            <a:off x="311700" y="-88375"/>
            <a:ext cx="8520600" cy="572700"/>
          </a:xfrm>
          <a:prstGeom prst="rect">
            <a:avLst/>
          </a:prstGeom>
        </p:spPr>
        <p:txBody>
          <a:bodyPr anchorCtr="0" anchor="ctr" bIns="45700" lIns="91425" spcFirstLastPara="1" rIns="91425" wrap="square" tIns="45700">
            <a:noAutofit/>
          </a:bodyPr>
          <a:lstStyle>
            <a:lvl1pPr lvl="0" rtl="0">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1" name="Google Shape;81;p13"/>
          <p:cNvSpPr txBox="1"/>
          <p:nvPr>
            <p:ph idx="1" type="body"/>
          </p:nvPr>
        </p:nvSpPr>
        <p:spPr>
          <a:xfrm>
            <a:off x="311700" y="695275"/>
            <a:ext cx="8520600" cy="393600"/>
          </a:xfrm>
          <a:prstGeom prst="rect">
            <a:avLst/>
          </a:prstGeom>
        </p:spPr>
        <p:txBody>
          <a:bodyPr anchorCtr="0" anchor="t" bIns="45700" lIns="91425" spcFirstLastPara="1" rIns="91425" wrap="square" tIns="45700">
            <a:noAutofit/>
          </a:bodyPr>
          <a:lstStyle>
            <a:lvl1pPr indent="-381000" lvl="0" marL="457200" rtl="0" algn="ctr">
              <a:spcBef>
                <a:spcPts val="480"/>
              </a:spcBef>
              <a:spcAft>
                <a:spcPts val="0"/>
              </a:spcAft>
              <a:buSzPts val="2400"/>
              <a:buChar char="•"/>
              <a:defRPr sz="1600"/>
            </a:lvl1pPr>
            <a:lvl2pPr indent="-381000" lvl="1" marL="914400" rtl="0">
              <a:spcBef>
                <a:spcPts val="480"/>
              </a:spcBef>
              <a:spcAft>
                <a:spcPts val="0"/>
              </a:spcAft>
              <a:buSzPts val="2400"/>
              <a:buChar char="–"/>
              <a:defRPr/>
            </a:lvl2pPr>
            <a:lvl3pPr indent="-342900" lvl="2" marL="1371600" rtl="0">
              <a:spcBef>
                <a:spcPts val="360"/>
              </a:spcBef>
              <a:spcAft>
                <a:spcPts val="0"/>
              </a:spcAft>
              <a:buSzPts val="1800"/>
              <a:buChar char="•"/>
              <a:defRPr/>
            </a:lvl3pPr>
            <a:lvl4pPr indent="-317500" lvl="3" marL="1828800" rtl="0">
              <a:spcBef>
                <a:spcPts val="280"/>
              </a:spcBef>
              <a:spcAft>
                <a:spcPts val="0"/>
              </a:spcAft>
              <a:buSzPts val="1400"/>
              <a:buChar char="–"/>
              <a:defRPr/>
            </a:lvl4pPr>
            <a:lvl5pPr indent="-292100" lvl="4" marL="2286000" rtl="0">
              <a:spcBef>
                <a:spcPts val="200"/>
              </a:spcBef>
              <a:spcAft>
                <a:spcPts val="0"/>
              </a:spcAft>
              <a:buSzPts val="1000"/>
              <a:buChar char="»"/>
              <a:defRPr/>
            </a:lvl5pPr>
            <a:lvl6pPr indent="-355600" lvl="5" marL="2743200" rtl="0">
              <a:spcBef>
                <a:spcPts val="4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82" name="Google Shape;82;p1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3"/>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0" name="Google Shape;20;p3"/>
          <p:cNvSpPr txBox="1"/>
          <p:nvPr>
            <p:ph idx="1" type="body"/>
          </p:nvPr>
        </p:nvSpPr>
        <p:spPr>
          <a:xfrm>
            <a:off x="457200" y="2266950"/>
            <a:ext cx="8229600" cy="23277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1" name="Google Shape;21;p3"/>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
          <p:cNvSpPr txBox="1"/>
          <p:nvPr>
            <p:ph type="title"/>
          </p:nvPr>
        </p:nvSpPr>
        <p:spPr>
          <a:xfrm>
            <a:off x="722313" y="1035563"/>
            <a:ext cx="7772400" cy="10215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26" name="Google Shape;26;p4"/>
          <p:cNvSpPr txBox="1"/>
          <p:nvPr>
            <p:ph idx="1" type="body"/>
          </p:nvPr>
        </p:nvSpPr>
        <p:spPr>
          <a:xfrm>
            <a:off x="722313" y="2180035"/>
            <a:ext cx="7772400" cy="112500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7" name="Google Shape;27;p4"/>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2" name="Google Shape;32;p5"/>
          <p:cNvSpPr txBox="1"/>
          <p:nvPr>
            <p:ph idx="1" type="body"/>
          </p:nvPr>
        </p:nvSpPr>
        <p:spPr>
          <a:xfrm>
            <a:off x="457200" y="1476377"/>
            <a:ext cx="4038600" cy="31182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2" type="body"/>
          </p:nvPr>
        </p:nvSpPr>
        <p:spPr>
          <a:xfrm>
            <a:off x="4648200" y="1476377"/>
            <a:ext cx="4038600" cy="31182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4" name="Google Shape;34;p5"/>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37" name="Shape 37"/>
        <p:cNvGrpSpPr/>
        <p:nvPr/>
      </p:nvGrpSpPr>
      <p:grpSpPr>
        <a:xfrm>
          <a:off x="0" y="0"/>
          <a:ext cx="0" cy="0"/>
          <a:chOff x="0" y="0"/>
          <a:chExt cx="0" cy="0"/>
        </a:xfrm>
      </p:grpSpPr>
      <p:sp>
        <p:nvSpPr>
          <p:cNvPr id="38" name="Google Shape;38;p6"/>
          <p:cNvSpPr txBox="1"/>
          <p:nvPr>
            <p:ph type="title"/>
          </p:nvPr>
        </p:nvSpPr>
        <p:spPr>
          <a:xfrm>
            <a:off x="457203" y="650504"/>
            <a:ext cx="8229600" cy="801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9" name="Google Shape;39;p6"/>
          <p:cNvSpPr txBox="1"/>
          <p:nvPr>
            <p:ph idx="1" type="body"/>
          </p:nvPr>
        </p:nvSpPr>
        <p:spPr>
          <a:xfrm>
            <a:off x="457200" y="1631156"/>
            <a:ext cx="40401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2" type="body"/>
          </p:nvPr>
        </p:nvSpPr>
        <p:spPr>
          <a:xfrm>
            <a:off x="4645028" y="1631156"/>
            <a:ext cx="4041900" cy="2963400"/>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1" name="Google Shape;41;p6"/>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 name="Shape 44"/>
        <p:cNvGrpSpPr/>
        <p:nvPr/>
      </p:nvGrpSpPr>
      <p:grpSpPr>
        <a:xfrm>
          <a:off x="0" y="0"/>
          <a:ext cx="0" cy="0"/>
          <a:chOff x="0" y="0"/>
          <a:chExt cx="0" cy="0"/>
        </a:xfrm>
      </p:grpSpPr>
      <p:sp>
        <p:nvSpPr>
          <p:cNvPr id="45" name="Google Shape;45;p7"/>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46" name="Google Shape;46;p7"/>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8"/>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8"/>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3" name="Shape 53"/>
        <p:cNvGrpSpPr/>
        <p:nvPr/>
      </p:nvGrpSpPr>
      <p:grpSpPr>
        <a:xfrm>
          <a:off x="0" y="0"/>
          <a:ext cx="0" cy="0"/>
          <a:chOff x="0" y="0"/>
          <a:chExt cx="0" cy="0"/>
        </a:xfrm>
      </p:grpSpPr>
      <p:sp>
        <p:nvSpPr>
          <p:cNvPr id="54" name="Google Shape;54;p9"/>
          <p:cNvSpPr txBox="1"/>
          <p:nvPr>
            <p:ph type="title"/>
          </p:nvPr>
        </p:nvSpPr>
        <p:spPr>
          <a:xfrm>
            <a:off x="457203" y="204787"/>
            <a:ext cx="3008400" cy="8715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5" name="Google Shape;55;p9"/>
          <p:cNvSpPr txBox="1"/>
          <p:nvPr>
            <p:ph idx="1" type="body"/>
          </p:nvPr>
        </p:nvSpPr>
        <p:spPr>
          <a:xfrm>
            <a:off x="3575050" y="204789"/>
            <a:ext cx="5111700" cy="4389900"/>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6" name="Google Shape;56;p9"/>
          <p:cNvSpPr txBox="1"/>
          <p:nvPr>
            <p:ph idx="2" type="body"/>
          </p:nvPr>
        </p:nvSpPr>
        <p:spPr>
          <a:xfrm>
            <a:off x="457203" y="1076327"/>
            <a:ext cx="3008400" cy="35184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7" name="Google Shape;57;p9"/>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9"/>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0" name="Shape 60"/>
        <p:cNvGrpSpPr/>
        <p:nvPr/>
      </p:nvGrpSpPr>
      <p:grpSpPr>
        <a:xfrm>
          <a:off x="0" y="0"/>
          <a:ext cx="0" cy="0"/>
          <a:chOff x="0" y="0"/>
          <a:chExt cx="0" cy="0"/>
        </a:xfrm>
      </p:grpSpPr>
      <p:sp>
        <p:nvSpPr>
          <p:cNvPr id="61" name="Google Shape;61;p10"/>
          <p:cNvSpPr txBox="1"/>
          <p:nvPr>
            <p:ph type="title"/>
          </p:nvPr>
        </p:nvSpPr>
        <p:spPr>
          <a:xfrm>
            <a:off x="1792288" y="3600451"/>
            <a:ext cx="5486400" cy="4251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62" name="Google Shape;62;p10"/>
          <p:cNvSpPr/>
          <p:nvPr>
            <p:ph idx="2" type="pic"/>
          </p:nvPr>
        </p:nvSpPr>
        <p:spPr>
          <a:xfrm>
            <a:off x="1792288" y="459581"/>
            <a:ext cx="5486400" cy="3086100"/>
          </a:xfrm>
          <a:prstGeom prst="rect">
            <a:avLst/>
          </a:prstGeom>
          <a:noFill/>
          <a:ln>
            <a:noFill/>
          </a:ln>
        </p:spPr>
      </p:sp>
      <p:sp>
        <p:nvSpPr>
          <p:cNvPr id="63" name="Google Shape;63;p10"/>
          <p:cNvSpPr txBox="1"/>
          <p:nvPr>
            <p:ph idx="1" type="body"/>
          </p:nvPr>
        </p:nvSpPr>
        <p:spPr>
          <a:xfrm>
            <a:off x="1792288" y="4025504"/>
            <a:ext cx="5486400" cy="603600"/>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4" name="Google Shape;64;p10"/>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0"/>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675085"/>
            <a:ext cx="8229600" cy="8013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1pPr>
            <a:lvl2pPr lvl="1"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2pPr>
            <a:lvl3pPr lvl="2"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3pPr>
            <a:lvl4pPr lvl="3"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4pPr>
            <a:lvl5pPr lvl="4"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5pPr>
            <a:lvl6pPr lvl="5"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6pPr>
            <a:lvl7pPr lvl="6"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7pPr>
            <a:lvl8pPr lvl="7"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8pPr>
            <a:lvl9pPr lvl="8" marR="0" rtl="0" algn="ctr">
              <a:spcBef>
                <a:spcPts val="0"/>
              </a:spcBef>
              <a:spcAft>
                <a:spcPts val="0"/>
              </a:spcAft>
              <a:buSzPts val="1400"/>
              <a:buNone/>
              <a:defRPr b="1" i="0" sz="32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457200" y="2266950"/>
            <a:ext cx="8229600" cy="2327700"/>
          </a:xfrm>
          <a:prstGeom prst="rect">
            <a:avLst/>
          </a:prstGeom>
          <a:noFill/>
          <a:ln>
            <a:noFill/>
          </a:ln>
        </p:spPr>
        <p:txBody>
          <a:bodyPr anchorCtr="0" anchor="t" bIns="45700" lIns="91425" spcFirstLastPara="1" rIns="91425" wrap="square" tIns="45700">
            <a:noAutofit/>
          </a:bodyPr>
          <a:lstStyle>
            <a:lvl1pPr indent="-381000" lvl="0" marL="4572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42900" lvl="2" marL="1371600" marR="0" rtl="0" algn="l">
              <a:spcBef>
                <a:spcPts val="36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17500" lvl="3" marL="1828800" marR="0" rtl="0" algn="l">
              <a:spcBef>
                <a:spcPts val="28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4767264"/>
            <a:ext cx="2133600" cy="2739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4767264"/>
            <a:ext cx="2895600" cy="2739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4767264"/>
            <a:ext cx="2133600" cy="2739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Calibri"/>
                <a:ea typeface="Calibri"/>
                <a:cs typeface="Calibri"/>
                <a:sym typeface="Calibri"/>
              </a:defRPr>
            </a:lvl1pPr>
            <a:lvl2pPr indent="0" lvl="1" marL="0" marR="0" rtl="0" algn="r">
              <a:spcBef>
                <a:spcPts val="0"/>
              </a:spcBef>
              <a:spcAft>
                <a:spcPts val="0"/>
              </a:spcAft>
              <a:buNone/>
              <a:defRPr b="0" i="0" sz="1200" u="none" cap="none" strike="noStrike">
                <a:solidFill>
                  <a:srgbClr val="888888"/>
                </a:solidFill>
                <a:latin typeface="Calibri"/>
                <a:ea typeface="Calibri"/>
                <a:cs typeface="Calibri"/>
                <a:sym typeface="Calibri"/>
              </a:defRPr>
            </a:lvl2pPr>
            <a:lvl3pPr indent="0" lvl="2" marL="0" marR="0" rtl="0" algn="r">
              <a:spcBef>
                <a:spcPts val="0"/>
              </a:spcBef>
              <a:spcAft>
                <a:spcPts val="0"/>
              </a:spcAft>
              <a:buNone/>
              <a:defRPr b="0" i="0" sz="1200" u="none" cap="none" strike="noStrike">
                <a:solidFill>
                  <a:srgbClr val="888888"/>
                </a:solidFill>
                <a:latin typeface="Calibri"/>
                <a:ea typeface="Calibri"/>
                <a:cs typeface="Calibri"/>
                <a:sym typeface="Calibri"/>
              </a:defRPr>
            </a:lvl3pPr>
            <a:lvl4pPr indent="0" lvl="3" marL="0" marR="0" rtl="0" algn="r">
              <a:spcBef>
                <a:spcPts val="0"/>
              </a:spcBef>
              <a:spcAft>
                <a:spcPts val="0"/>
              </a:spcAft>
              <a:buNone/>
              <a:defRPr b="0" i="0" sz="1200" u="none" cap="none" strike="noStrike">
                <a:solidFill>
                  <a:srgbClr val="888888"/>
                </a:solidFill>
                <a:latin typeface="Calibri"/>
                <a:ea typeface="Calibri"/>
                <a:cs typeface="Calibri"/>
                <a:sym typeface="Calibri"/>
              </a:defRPr>
            </a:lvl4pPr>
            <a:lvl5pPr indent="0" lvl="4" marL="0" marR="0" rtl="0" algn="r">
              <a:spcBef>
                <a:spcPts val="0"/>
              </a:spcBef>
              <a:spcAft>
                <a:spcPts val="0"/>
              </a:spcAft>
              <a:buNone/>
              <a:defRPr b="0" i="0" sz="1200" u="none" cap="none" strike="noStrike">
                <a:solidFill>
                  <a:srgbClr val="888888"/>
                </a:solidFill>
                <a:latin typeface="Calibri"/>
                <a:ea typeface="Calibri"/>
                <a:cs typeface="Calibri"/>
                <a:sym typeface="Calibri"/>
              </a:defRPr>
            </a:lvl5pPr>
            <a:lvl6pPr indent="0" lvl="5" marL="0" marR="0" rtl="0" algn="r">
              <a:spcBef>
                <a:spcPts val="0"/>
              </a:spcBef>
              <a:spcAft>
                <a:spcPts val="0"/>
              </a:spcAft>
              <a:buNone/>
              <a:defRPr b="0" i="0" sz="1200" u="none" cap="none" strike="noStrike">
                <a:solidFill>
                  <a:srgbClr val="888888"/>
                </a:solidFill>
                <a:latin typeface="Calibri"/>
                <a:ea typeface="Calibri"/>
                <a:cs typeface="Calibri"/>
                <a:sym typeface="Calibri"/>
              </a:defRPr>
            </a:lvl6pPr>
            <a:lvl7pPr indent="0" lvl="6" marL="0" marR="0" rtl="0" algn="r">
              <a:spcBef>
                <a:spcPts val="0"/>
              </a:spcBef>
              <a:spcAft>
                <a:spcPts val="0"/>
              </a:spcAft>
              <a:buNone/>
              <a:defRPr b="0" i="0" sz="1200" u="none" cap="none" strike="noStrike">
                <a:solidFill>
                  <a:srgbClr val="888888"/>
                </a:solidFill>
                <a:latin typeface="Calibri"/>
                <a:ea typeface="Calibri"/>
                <a:cs typeface="Calibri"/>
                <a:sym typeface="Calibri"/>
              </a:defRPr>
            </a:lvl7pPr>
            <a:lvl8pPr indent="0" lvl="7" marL="0" marR="0" rtl="0" algn="r">
              <a:spcBef>
                <a:spcPts val="0"/>
              </a:spcBef>
              <a:spcAft>
                <a:spcPts val="0"/>
              </a:spcAft>
              <a:buNone/>
              <a:defRPr b="0" i="0" sz="1200" u="none" cap="none" strike="noStrike">
                <a:solidFill>
                  <a:srgbClr val="888888"/>
                </a:solidFill>
                <a:latin typeface="Calibri"/>
                <a:ea typeface="Calibri"/>
                <a:cs typeface="Calibri"/>
                <a:sym typeface="Calibri"/>
              </a:defRPr>
            </a:lvl8pPr>
            <a:lvl9pPr indent="0" lvl="8" marL="0" marR="0" rtl="0" algn="r">
              <a:spcBef>
                <a:spcPts val="0"/>
              </a:spcBef>
              <a:spcAft>
                <a:spcPts val="0"/>
              </a:spcAft>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pic>
        <p:nvPicPr>
          <p:cNvPr id="11" name="Google Shape;11;p1"/>
          <p:cNvPicPr preferRelativeResize="0"/>
          <p:nvPr/>
        </p:nvPicPr>
        <p:blipFill rotWithShape="1">
          <a:blip r:embed="rId1">
            <a:alphaModFix/>
          </a:blip>
          <a:srcRect b="0" l="0" r="0" t="0"/>
          <a:stretch/>
        </p:blipFill>
        <p:spPr>
          <a:xfrm>
            <a:off x="1" y="0"/>
            <a:ext cx="9152191" cy="4572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hyperlink" Target="https://www.ncbi.nlm.nih.gov/" TargetMode="External"/><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hyperlink" Target="https://www.bv-brc.org/" TargetMode="External"/><Relationship Id="rId4" Type="http://schemas.openxmlformats.org/officeDocument/2006/relationships/image" Target="../media/image15.png"/><Relationship Id="rId9" Type="http://schemas.openxmlformats.org/officeDocument/2006/relationships/image" Target="../media/image16.png"/><Relationship Id="rId5" Type="http://schemas.openxmlformats.org/officeDocument/2006/relationships/hyperlink" Target="https://enterobase.warwick.ac.uk/" TargetMode="External"/><Relationship Id="rId6" Type="http://schemas.openxmlformats.org/officeDocument/2006/relationships/image" Target="../media/image18.png"/><Relationship Id="rId7" Type="http://schemas.openxmlformats.org/officeDocument/2006/relationships/hyperlink" Target="https://www.ebi.ac.uk/ena/browser/home" TargetMode="External"/><Relationship Id="rId8"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hyperlink" Target="https://www.ncbi.nlm.nih.gov/Web/Search/entrezfs.html" TargetMode="Externa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7.png"/><Relationship Id="rId8"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image" Target="../media/image37.png"/><Relationship Id="rId13" Type="http://schemas.openxmlformats.org/officeDocument/2006/relationships/image" Target="../media/image41.png"/><Relationship Id="rId12" Type="http://schemas.openxmlformats.org/officeDocument/2006/relationships/image" Target="../media/image42.png"/><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9.png"/><Relationship Id="rId9" Type="http://schemas.openxmlformats.org/officeDocument/2006/relationships/image" Target="../media/image40.png"/><Relationship Id="rId15" Type="http://schemas.openxmlformats.org/officeDocument/2006/relationships/image" Target="../media/image34.png"/><Relationship Id="rId14" Type="http://schemas.openxmlformats.org/officeDocument/2006/relationships/image" Target="../media/image21.png"/><Relationship Id="rId16"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35.png"/><Relationship Id="rId7" Type="http://schemas.openxmlformats.org/officeDocument/2006/relationships/image" Target="../media/image38.png"/><Relationship Id="rId8"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12.png"/><Relationship Id="rId5"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4"/>
          <p:cNvSpPr txBox="1"/>
          <p:nvPr>
            <p:ph type="ctrTitle"/>
          </p:nvPr>
        </p:nvSpPr>
        <p:spPr>
          <a:xfrm>
            <a:off x="311708" y="389925"/>
            <a:ext cx="8520600" cy="2052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Sequence d</a:t>
            </a:r>
            <a:r>
              <a:rPr lang="en"/>
              <a:t>ata search and                     fetching metadata</a:t>
            </a:r>
            <a:endParaRPr/>
          </a:p>
        </p:txBody>
      </p:sp>
      <p:sp>
        <p:nvSpPr>
          <p:cNvPr id="88" name="Google Shape;88;p14"/>
          <p:cNvSpPr txBox="1"/>
          <p:nvPr>
            <p:ph idx="1" type="subTitle"/>
          </p:nvPr>
        </p:nvSpPr>
        <p:spPr>
          <a:xfrm>
            <a:off x="311700" y="2479475"/>
            <a:ext cx="8520600" cy="792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a:t>Date etc</a:t>
            </a:r>
            <a:endParaRPr/>
          </a:p>
        </p:txBody>
      </p:sp>
      <p:pic>
        <p:nvPicPr>
          <p:cNvPr id="89" name="Google Shape;89;p14"/>
          <p:cNvPicPr preferRelativeResize="0"/>
          <p:nvPr/>
        </p:nvPicPr>
        <p:blipFill>
          <a:blip r:embed="rId3">
            <a:alphaModFix/>
          </a:blip>
          <a:stretch>
            <a:fillRect/>
          </a:stretch>
        </p:blipFill>
        <p:spPr>
          <a:xfrm>
            <a:off x="2256088" y="3168155"/>
            <a:ext cx="4631823" cy="16102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3"/>
          <p:cNvSpPr txBox="1"/>
          <p:nvPr>
            <p:ph type="title"/>
          </p:nvPr>
        </p:nvSpPr>
        <p:spPr>
          <a:xfrm>
            <a:off x="3117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Nanopore sequencing</a:t>
            </a:r>
            <a:endParaRPr/>
          </a:p>
        </p:txBody>
      </p:sp>
      <p:sp>
        <p:nvSpPr>
          <p:cNvPr id="272" name="Google Shape;272;p23"/>
          <p:cNvSpPr txBox="1"/>
          <p:nvPr>
            <p:ph idx="1" type="body"/>
          </p:nvPr>
        </p:nvSpPr>
        <p:spPr>
          <a:xfrm>
            <a:off x="311700" y="695275"/>
            <a:ext cx="8520600" cy="393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a:t>Long-read sequencing. Oxford Nanopore Technologies (ONT)</a:t>
            </a:r>
            <a:endParaRPr/>
          </a:p>
        </p:txBody>
      </p:sp>
      <p:sp>
        <p:nvSpPr>
          <p:cNvPr id="273" name="Google Shape;273;p2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74" name="Google Shape;274;p23"/>
          <p:cNvSpPr txBox="1"/>
          <p:nvPr>
            <p:ph idx="1" type="body"/>
          </p:nvPr>
        </p:nvSpPr>
        <p:spPr>
          <a:xfrm>
            <a:off x="4286250" y="1918700"/>
            <a:ext cx="4734900" cy="2674500"/>
          </a:xfrm>
          <a:prstGeom prst="rect">
            <a:avLst/>
          </a:prstGeom>
        </p:spPr>
        <p:txBody>
          <a:bodyPr anchorCtr="0" anchor="t" bIns="45700" lIns="91425" spcFirstLastPara="1" rIns="91425" wrap="square" tIns="45700">
            <a:noAutofit/>
          </a:bodyPr>
          <a:lstStyle/>
          <a:p>
            <a:pPr indent="-330200" lvl="0" marL="457200" rtl="0" algn="ctr">
              <a:spcBef>
                <a:spcPts val="480"/>
              </a:spcBef>
              <a:spcAft>
                <a:spcPts val="0"/>
              </a:spcAft>
              <a:buSzPts val="1600"/>
              <a:buChar char="•"/>
            </a:pPr>
            <a:r>
              <a:rPr lang="en" sz="1600"/>
              <a:t>Similar than with Illumina, libraries are prepared where an adapter is attached to each sequence. </a:t>
            </a:r>
            <a:endParaRPr sz="1600"/>
          </a:p>
          <a:p>
            <a:pPr indent="-330200" lvl="0" marL="457200" rtl="0" algn="ctr">
              <a:spcBef>
                <a:spcPts val="0"/>
              </a:spcBef>
              <a:spcAft>
                <a:spcPts val="0"/>
              </a:spcAft>
              <a:buSzPts val="1600"/>
              <a:buChar char="•"/>
            </a:pPr>
            <a:r>
              <a:rPr lang="en" sz="1600"/>
              <a:t>ONT sequencer flow cells are made of an electric-resistant bilayer created by a synthetic polymer with an array of nanopores (~1.8nm).</a:t>
            </a:r>
            <a:endParaRPr sz="1600"/>
          </a:p>
          <a:p>
            <a:pPr indent="-330200" lvl="0" marL="457200" rtl="0" algn="ctr">
              <a:spcBef>
                <a:spcPts val="0"/>
              </a:spcBef>
              <a:spcAft>
                <a:spcPts val="0"/>
              </a:spcAft>
              <a:buSzPts val="1600"/>
              <a:buChar char="•"/>
            </a:pPr>
            <a:r>
              <a:rPr lang="en" sz="1600"/>
              <a:t>A potential is applied across the membrane, resulting in a current flowing only through the nanopores.</a:t>
            </a:r>
            <a:endParaRPr sz="1600"/>
          </a:p>
          <a:p>
            <a:pPr indent="0" lvl="0" marL="0" rtl="0" algn="ctr">
              <a:spcBef>
                <a:spcPts val="480"/>
              </a:spcBef>
              <a:spcAft>
                <a:spcPts val="0"/>
              </a:spcAft>
              <a:buNone/>
            </a:pPr>
            <a:r>
              <a:t/>
            </a:r>
            <a:endParaRPr b="1" sz="1600"/>
          </a:p>
        </p:txBody>
      </p:sp>
      <p:pic>
        <p:nvPicPr>
          <p:cNvPr id="275" name="Google Shape;275;p23"/>
          <p:cNvPicPr preferRelativeResize="0"/>
          <p:nvPr/>
        </p:nvPicPr>
        <p:blipFill rotWithShape="1">
          <a:blip r:embed="rId3">
            <a:alphaModFix/>
          </a:blip>
          <a:srcRect b="18388" l="43957" r="2423" t="17697"/>
          <a:stretch/>
        </p:blipFill>
        <p:spPr>
          <a:xfrm>
            <a:off x="256750" y="1452325"/>
            <a:ext cx="4203474" cy="3508224"/>
          </a:xfrm>
          <a:prstGeom prst="rect">
            <a:avLst/>
          </a:prstGeom>
          <a:noFill/>
          <a:ln>
            <a:noFill/>
          </a:ln>
        </p:spPr>
      </p:pic>
      <p:pic>
        <p:nvPicPr>
          <p:cNvPr id="276" name="Google Shape;276;p23"/>
          <p:cNvPicPr preferRelativeResize="0"/>
          <p:nvPr/>
        </p:nvPicPr>
        <p:blipFill rotWithShape="1">
          <a:blip r:embed="rId4">
            <a:alphaModFix/>
          </a:blip>
          <a:srcRect b="20188" l="5555" r="49675" t="25975"/>
          <a:stretch/>
        </p:blipFill>
        <p:spPr>
          <a:xfrm>
            <a:off x="396075" y="3024425"/>
            <a:ext cx="1108843" cy="750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4"/>
          <p:cNvSpPr txBox="1"/>
          <p:nvPr>
            <p:ph type="title"/>
          </p:nvPr>
        </p:nvSpPr>
        <p:spPr>
          <a:xfrm>
            <a:off x="3117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Nanopore sequencing</a:t>
            </a:r>
            <a:endParaRPr/>
          </a:p>
        </p:txBody>
      </p:sp>
      <p:sp>
        <p:nvSpPr>
          <p:cNvPr id="282" name="Google Shape;282;p24"/>
          <p:cNvSpPr txBox="1"/>
          <p:nvPr>
            <p:ph idx="1" type="body"/>
          </p:nvPr>
        </p:nvSpPr>
        <p:spPr>
          <a:xfrm>
            <a:off x="311700" y="695275"/>
            <a:ext cx="8520600" cy="393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600"/>
              <a:t>Long-read sequencing. Oxford Nanopore Technologies (ONT)</a:t>
            </a:r>
            <a:endParaRPr sz="1600"/>
          </a:p>
        </p:txBody>
      </p:sp>
      <p:sp>
        <p:nvSpPr>
          <p:cNvPr id="283" name="Google Shape;283;p2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84" name="Google Shape;284;p24"/>
          <p:cNvSpPr txBox="1"/>
          <p:nvPr>
            <p:ph idx="1" type="body"/>
          </p:nvPr>
        </p:nvSpPr>
        <p:spPr>
          <a:xfrm>
            <a:off x="4286250" y="1622375"/>
            <a:ext cx="4734900" cy="2674500"/>
          </a:xfrm>
          <a:prstGeom prst="rect">
            <a:avLst/>
          </a:prstGeom>
        </p:spPr>
        <p:txBody>
          <a:bodyPr anchorCtr="0" anchor="t" bIns="45700" lIns="91425" spcFirstLastPara="1" rIns="91425" wrap="square" tIns="45700">
            <a:noAutofit/>
          </a:bodyPr>
          <a:lstStyle/>
          <a:p>
            <a:pPr indent="-330200" lvl="0" marL="457200" rtl="0" algn="ctr">
              <a:spcBef>
                <a:spcPts val="480"/>
              </a:spcBef>
              <a:spcAft>
                <a:spcPts val="0"/>
              </a:spcAft>
              <a:buSzPts val="1600"/>
              <a:buChar char="•"/>
            </a:pPr>
            <a:r>
              <a:rPr lang="en" sz="1600"/>
              <a:t>Single molecules flowing through the nanopores cause characteristic disruptions in the electric current across the membrane.</a:t>
            </a:r>
            <a:endParaRPr sz="1600"/>
          </a:p>
          <a:p>
            <a:pPr indent="-330200" lvl="0" marL="457200" rtl="0" algn="ctr">
              <a:spcBef>
                <a:spcPts val="0"/>
              </a:spcBef>
              <a:spcAft>
                <a:spcPts val="0"/>
              </a:spcAft>
              <a:buSzPts val="1600"/>
              <a:buChar char="•"/>
            </a:pPr>
            <a:r>
              <a:rPr lang="en" sz="1600"/>
              <a:t>Measuring those disruptions, the molecules can be easily identified.</a:t>
            </a:r>
            <a:endParaRPr sz="1600"/>
          </a:p>
          <a:p>
            <a:pPr indent="-330200" lvl="0" marL="457200" rtl="0" algn="ctr">
              <a:spcBef>
                <a:spcPts val="0"/>
              </a:spcBef>
              <a:spcAft>
                <a:spcPts val="0"/>
              </a:spcAft>
              <a:buSzPts val="1600"/>
              <a:buChar char="•"/>
            </a:pPr>
            <a:r>
              <a:rPr lang="en" sz="1600"/>
              <a:t>ONT analyzes intact DNA strands that pass through the nanopores and analyzed in real time.</a:t>
            </a:r>
            <a:endParaRPr sz="1600"/>
          </a:p>
          <a:p>
            <a:pPr indent="-330200" lvl="0" marL="457200" rtl="0" algn="ctr">
              <a:spcBef>
                <a:spcPts val="0"/>
              </a:spcBef>
              <a:spcAft>
                <a:spcPts val="0"/>
              </a:spcAft>
              <a:buSzPts val="1600"/>
              <a:buChar char="•"/>
            </a:pPr>
            <a:r>
              <a:rPr lang="en" sz="1600"/>
              <a:t>By preparing the DNA to have a hairpin structure, ONT can produce pair-end data in one continuous read.</a:t>
            </a:r>
            <a:endParaRPr sz="1600"/>
          </a:p>
          <a:p>
            <a:pPr indent="-330200" lvl="0" marL="457200" rtl="0" algn="ctr">
              <a:spcBef>
                <a:spcPts val="0"/>
              </a:spcBef>
              <a:spcAft>
                <a:spcPts val="0"/>
              </a:spcAft>
              <a:buSzPts val="1600"/>
              <a:buChar char="•"/>
            </a:pPr>
            <a:r>
              <a:rPr lang="en" sz="1600"/>
              <a:t>Long-read sequencing still has higher error rate than short-read sequencing.</a:t>
            </a:r>
            <a:endParaRPr sz="1600"/>
          </a:p>
          <a:p>
            <a:pPr indent="0" lvl="0" marL="0" rtl="0" algn="ctr">
              <a:spcBef>
                <a:spcPts val="480"/>
              </a:spcBef>
              <a:spcAft>
                <a:spcPts val="0"/>
              </a:spcAft>
              <a:buNone/>
            </a:pPr>
            <a:r>
              <a:t/>
            </a:r>
            <a:endParaRPr b="1" sz="1600"/>
          </a:p>
        </p:txBody>
      </p:sp>
      <p:pic>
        <p:nvPicPr>
          <p:cNvPr id="285" name="Google Shape;285;p24"/>
          <p:cNvPicPr preferRelativeResize="0"/>
          <p:nvPr/>
        </p:nvPicPr>
        <p:blipFill rotWithShape="1">
          <a:blip r:embed="rId3">
            <a:alphaModFix/>
          </a:blip>
          <a:srcRect b="0" l="0" r="56217" t="0"/>
          <a:stretch/>
        </p:blipFill>
        <p:spPr>
          <a:xfrm>
            <a:off x="1057750" y="1330125"/>
            <a:ext cx="2384451" cy="3813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25"/>
          <p:cNvSpPr txBox="1"/>
          <p:nvPr>
            <p:ph type="title"/>
          </p:nvPr>
        </p:nvSpPr>
        <p:spPr>
          <a:xfrm>
            <a:off x="3117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Raw sequences format</a:t>
            </a:r>
            <a:endParaRPr/>
          </a:p>
        </p:txBody>
      </p:sp>
      <p:sp>
        <p:nvSpPr>
          <p:cNvPr id="291" name="Google Shape;291;p25"/>
          <p:cNvSpPr txBox="1"/>
          <p:nvPr>
            <p:ph idx="1" type="body"/>
          </p:nvPr>
        </p:nvSpPr>
        <p:spPr>
          <a:xfrm>
            <a:off x="311700" y="695275"/>
            <a:ext cx="8520600" cy="7209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500">
                <a:solidFill>
                  <a:srgbClr val="202124"/>
                </a:solidFill>
                <a:highlight>
                  <a:srgbClr val="FFFFFF"/>
                </a:highlight>
                <a:latin typeface="Roboto"/>
                <a:ea typeface="Roboto"/>
                <a:cs typeface="Roboto"/>
                <a:sym typeface="Roboto"/>
              </a:rPr>
              <a:t>FASTQ format is </a:t>
            </a:r>
            <a:r>
              <a:rPr lang="en" sz="1500">
                <a:solidFill>
                  <a:srgbClr val="040C28"/>
                </a:solidFill>
                <a:latin typeface="Roboto"/>
                <a:ea typeface="Roboto"/>
                <a:cs typeface="Roboto"/>
                <a:sym typeface="Roboto"/>
              </a:rPr>
              <a:t>a text-based format for storing both a biological sequence (usually nucleotide sequence) and its corresponding quality scores</a:t>
            </a:r>
            <a:r>
              <a:rPr lang="en" sz="1500">
                <a:solidFill>
                  <a:srgbClr val="202124"/>
                </a:solidFill>
                <a:highlight>
                  <a:srgbClr val="FFFFFF"/>
                </a:highlight>
                <a:latin typeface="Roboto"/>
                <a:ea typeface="Roboto"/>
                <a:cs typeface="Roboto"/>
                <a:sym typeface="Roboto"/>
              </a:rPr>
              <a:t>. </a:t>
            </a:r>
            <a:endParaRPr/>
          </a:p>
        </p:txBody>
      </p:sp>
      <p:sp>
        <p:nvSpPr>
          <p:cNvPr id="292" name="Google Shape;292;p2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25"/>
          <p:cNvPicPr preferRelativeResize="0"/>
          <p:nvPr/>
        </p:nvPicPr>
        <p:blipFill rotWithShape="1">
          <a:blip r:embed="rId3">
            <a:alphaModFix/>
          </a:blip>
          <a:srcRect b="0" l="1117" r="0" t="0"/>
          <a:stretch/>
        </p:blipFill>
        <p:spPr>
          <a:xfrm>
            <a:off x="1342875" y="1348400"/>
            <a:ext cx="6532049" cy="37084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pic>
        <p:nvPicPr>
          <p:cNvPr id="298" name="Google Shape;298;p26">
            <a:hlinkClick r:id="rId3"/>
          </p:cNvPr>
          <p:cNvPicPr preferRelativeResize="0"/>
          <p:nvPr/>
        </p:nvPicPr>
        <p:blipFill rotWithShape="1">
          <a:blip r:embed="rId4">
            <a:alphaModFix/>
          </a:blip>
          <a:srcRect b="10564" l="0" r="0" t="5921"/>
          <a:stretch/>
        </p:blipFill>
        <p:spPr>
          <a:xfrm>
            <a:off x="415425" y="2662700"/>
            <a:ext cx="4467225" cy="851175"/>
          </a:xfrm>
          <a:prstGeom prst="rect">
            <a:avLst/>
          </a:prstGeom>
          <a:noFill/>
          <a:ln>
            <a:noFill/>
          </a:ln>
        </p:spPr>
      </p:pic>
      <p:pic>
        <p:nvPicPr>
          <p:cNvPr id="299" name="Google Shape;299;p26">
            <a:hlinkClick r:id="rId5"/>
          </p:cNvPr>
          <p:cNvPicPr preferRelativeResize="0"/>
          <p:nvPr/>
        </p:nvPicPr>
        <p:blipFill rotWithShape="1">
          <a:blip r:embed="rId6">
            <a:alphaModFix/>
          </a:blip>
          <a:srcRect b="0" l="1719" r="0" t="4761"/>
          <a:stretch/>
        </p:blipFill>
        <p:spPr>
          <a:xfrm>
            <a:off x="5655975" y="2682975"/>
            <a:ext cx="2884050" cy="810625"/>
          </a:xfrm>
          <a:prstGeom prst="rect">
            <a:avLst/>
          </a:prstGeom>
          <a:noFill/>
          <a:ln>
            <a:noFill/>
          </a:ln>
        </p:spPr>
      </p:pic>
      <p:pic>
        <p:nvPicPr>
          <p:cNvPr id="300" name="Google Shape;300;p26">
            <a:hlinkClick r:id="rId7"/>
          </p:cNvPr>
          <p:cNvPicPr preferRelativeResize="0"/>
          <p:nvPr/>
        </p:nvPicPr>
        <p:blipFill>
          <a:blip r:embed="rId8">
            <a:alphaModFix/>
          </a:blip>
          <a:stretch>
            <a:fillRect/>
          </a:stretch>
        </p:blipFill>
        <p:spPr>
          <a:xfrm>
            <a:off x="3090925" y="3868900"/>
            <a:ext cx="2962150" cy="914150"/>
          </a:xfrm>
          <a:prstGeom prst="rect">
            <a:avLst/>
          </a:prstGeom>
          <a:noFill/>
          <a:ln>
            <a:noFill/>
          </a:ln>
        </p:spPr>
      </p:pic>
      <p:pic>
        <p:nvPicPr>
          <p:cNvPr id="301" name="Google Shape;301;p26"/>
          <p:cNvPicPr preferRelativeResize="0"/>
          <p:nvPr/>
        </p:nvPicPr>
        <p:blipFill>
          <a:blip r:embed="rId9">
            <a:alphaModFix/>
          </a:blip>
          <a:stretch>
            <a:fillRect/>
          </a:stretch>
        </p:blipFill>
        <p:spPr>
          <a:xfrm>
            <a:off x="1535263" y="1263700"/>
            <a:ext cx="845325" cy="1043976"/>
          </a:xfrm>
          <a:prstGeom prst="rect">
            <a:avLst/>
          </a:prstGeom>
          <a:noFill/>
          <a:ln>
            <a:noFill/>
          </a:ln>
        </p:spPr>
      </p:pic>
      <p:pic>
        <p:nvPicPr>
          <p:cNvPr id="302" name="Google Shape;302;p26">
            <a:hlinkClick r:id="rId10"/>
          </p:cNvPr>
          <p:cNvPicPr preferRelativeResize="0"/>
          <p:nvPr/>
        </p:nvPicPr>
        <p:blipFill>
          <a:blip r:embed="rId11">
            <a:alphaModFix/>
          </a:blip>
          <a:stretch>
            <a:fillRect/>
          </a:stretch>
        </p:blipFill>
        <p:spPr>
          <a:xfrm>
            <a:off x="2503188" y="1263688"/>
            <a:ext cx="5105548" cy="1043975"/>
          </a:xfrm>
          <a:prstGeom prst="rect">
            <a:avLst/>
          </a:prstGeom>
          <a:noFill/>
          <a:ln>
            <a:noFill/>
          </a:ln>
        </p:spPr>
      </p:pic>
      <p:sp>
        <p:nvSpPr>
          <p:cNvPr id="303" name="Google Shape;303;p2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304" name="Google Shape;304;p26"/>
          <p:cNvSpPr txBox="1"/>
          <p:nvPr>
            <p:ph type="title"/>
          </p:nvPr>
        </p:nvSpPr>
        <p:spPr>
          <a:xfrm>
            <a:off x="1290588" y="-87600"/>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Genomic data and where to find it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27"/>
          <p:cNvPicPr preferRelativeResize="0"/>
          <p:nvPr/>
        </p:nvPicPr>
        <p:blipFill>
          <a:blip r:embed="rId3">
            <a:alphaModFix/>
          </a:blip>
          <a:stretch>
            <a:fillRect/>
          </a:stretch>
        </p:blipFill>
        <p:spPr>
          <a:xfrm>
            <a:off x="2961500" y="1118463"/>
            <a:ext cx="5178770" cy="3820975"/>
          </a:xfrm>
          <a:prstGeom prst="rect">
            <a:avLst/>
          </a:prstGeom>
          <a:noFill/>
          <a:ln>
            <a:noFill/>
          </a:ln>
        </p:spPr>
      </p:pic>
      <p:pic>
        <p:nvPicPr>
          <p:cNvPr id="310" name="Google Shape;310;p27"/>
          <p:cNvPicPr preferRelativeResize="0"/>
          <p:nvPr/>
        </p:nvPicPr>
        <p:blipFill>
          <a:blip r:embed="rId4">
            <a:alphaModFix/>
          </a:blip>
          <a:stretch>
            <a:fillRect/>
          </a:stretch>
        </p:blipFill>
        <p:spPr>
          <a:xfrm>
            <a:off x="733745" y="1295400"/>
            <a:ext cx="1714500" cy="3619500"/>
          </a:xfrm>
          <a:prstGeom prst="rect">
            <a:avLst/>
          </a:prstGeom>
          <a:noFill/>
          <a:ln>
            <a:noFill/>
          </a:ln>
        </p:spPr>
      </p:pic>
      <p:sp>
        <p:nvSpPr>
          <p:cNvPr id="311" name="Google Shape;311;p2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cxnSp>
        <p:nvCxnSpPr>
          <p:cNvPr id="312" name="Google Shape;312;p27"/>
          <p:cNvCxnSpPr/>
          <p:nvPr/>
        </p:nvCxnSpPr>
        <p:spPr>
          <a:xfrm rot="10800000">
            <a:off x="2056550" y="1342025"/>
            <a:ext cx="1634400" cy="346500"/>
          </a:xfrm>
          <a:prstGeom prst="straightConnector1">
            <a:avLst/>
          </a:prstGeom>
          <a:noFill/>
          <a:ln cap="flat" cmpd="sng" w="9525">
            <a:solidFill>
              <a:schemeClr val="dk2"/>
            </a:solidFill>
            <a:prstDash val="solid"/>
            <a:round/>
            <a:headEnd len="med" w="med" type="none"/>
            <a:tailEnd len="med" w="med" type="triangle"/>
          </a:ln>
        </p:spPr>
      </p:cxnSp>
      <p:sp>
        <p:nvSpPr>
          <p:cNvPr id="313" name="Google Shape;313;p27"/>
          <p:cNvSpPr txBox="1"/>
          <p:nvPr>
            <p:ph type="title"/>
          </p:nvPr>
        </p:nvSpPr>
        <p:spPr>
          <a:xfrm>
            <a:off x="1290588" y="-87600"/>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Genomic data and where to find it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8"/>
          <p:cNvSpPr txBox="1"/>
          <p:nvPr>
            <p:ph type="title"/>
          </p:nvPr>
        </p:nvSpPr>
        <p:spPr>
          <a:xfrm>
            <a:off x="1290588" y="-87600"/>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Genomic data and where to find it</a:t>
            </a:r>
            <a:endParaRPr/>
          </a:p>
        </p:txBody>
      </p:sp>
      <p:pic>
        <p:nvPicPr>
          <p:cNvPr id="319" name="Google Shape;319;p28"/>
          <p:cNvPicPr preferRelativeResize="0"/>
          <p:nvPr/>
        </p:nvPicPr>
        <p:blipFill>
          <a:blip r:embed="rId3">
            <a:alphaModFix/>
          </a:blip>
          <a:stretch>
            <a:fillRect/>
          </a:stretch>
        </p:blipFill>
        <p:spPr>
          <a:xfrm>
            <a:off x="2961500" y="1118463"/>
            <a:ext cx="5178770" cy="3820975"/>
          </a:xfrm>
          <a:prstGeom prst="rect">
            <a:avLst/>
          </a:prstGeom>
          <a:noFill/>
          <a:ln>
            <a:noFill/>
          </a:ln>
        </p:spPr>
      </p:pic>
      <p:pic>
        <p:nvPicPr>
          <p:cNvPr id="320" name="Google Shape;320;p28"/>
          <p:cNvPicPr preferRelativeResize="0"/>
          <p:nvPr/>
        </p:nvPicPr>
        <p:blipFill>
          <a:blip r:embed="rId4">
            <a:alphaModFix/>
          </a:blip>
          <a:stretch>
            <a:fillRect/>
          </a:stretch>
        </p:blipFill>
        <p:spPr>
          <a:xfrm>
            <a:off x="733745" y="1219200"/>
            <a:ext cx="1714500" cy="3619500"/>
          </a:xfrm>
          <a:prstGeom prst="rect">
            <a:avLst/>
          </a:prstGeom>
          <a:noFill/>
          <a:ln>
            <a:noFill/>
          </a:ln>
        </p:spPr>
      </p:pic>
      <p:sp>
        <p:nvSpPr>
          <p:cNvPr id="321" name="Google Shape;321;p2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cxnSp>
        <p:nvCxnSpPr>
          <p:cNvPr id="322" name="Google Shape;322;p28"/>
          <p:cNvCxnSpPr/>
          <p:nvPr/>
        </p:nvCxnSpPr>
        <p:spPr>
          <a:xfrm rot="10800000">
            <a:off x="2056550" y="1342025"/>
            <a:ext cx="1634400" cy="346500"/>
          </a:xfrm>
          <a:prstGeom prst="straightConnector1">
            <a:avLst/>
          </a:prstGeom>
          <a:noFill/>
          <a:ln cap="flat" cmpd="sng" w="9525">
            <a:solidFill>
              <a:schemeClr val="dk2"/>
            </a:solidFill>
            <a:prstDash val="solid"/>
            <a:round/>
            <a:headEnd len="med" w="med" type="none"/>
            <a:tailEnd len="med" w="med" type="triangle"/>
          </a:ln>
        </p:spPr>
      </p:cxnSp>
      <p:sp>
        <p:nvSpPr>
          <p:cNvPr id="323" name="Google Shape;323;p28"/>
          <p:cNvSpPr/>
          <p:nvPr/>
        </p:nvSpPr>
        <p:spPr>
          <a:xfrm>
            <a:off x="704050" y="3119525"/>
            <a:ext cx="548700" cy="158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4" name="Google Shape;324;p28"/>
          <p:cNvSpPr/>
          <p:nvPr/>
        </p:nvSpPr>
        <p:spPr>
          <a:xfrm>
            <a:off x="704050" y="3312725"/>
            <a:ext cx="635100" cy="158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5" name="Google Shape;325;p28"/>
          <p:cNvSpPr/>
          <p:nvPr/>
        </p:nvSpPr>
        <p:spPr>
          <a:xfrm>
            <a:off x="704050" y="2278575"/>
            <a:ext cx="548700" cy="1587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6" name="Google Shape;326;p28"/>
          <p:cNvSpPr/>
          <p:nvPr/>
        </p:nvSpPr>
        <p:spPr>
          <a:xfrm>
            <a:off x="311700" y="1953300"/>
            <a:ext cx="427800" cy="124200"/>
          </a:xfrm>
          <a:prstGeom prst="rightArrow">
            <a:avLst>
              <a:gd fmla="val 50000" name="adj1"/>
              <a:gd fmla="val 50000" name="adj2"/>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7" name="Google Shape;327;p28"/>
          <p:cNvSpPr/>
          <p:nvPr/>
        </p:nvSpPr>
        <p:spPr>
          <a:xfrm>
            <a:off x="311700" y="2115925"/>
            <a:ext cx="427800" cy="124200"/>
          </a:xfrm>
          <a:prstGeom prst="rightArrow">
            <a:avLst>
              <a:gd fmla="val 50000" name="adj1"/>
              <a:gd fmla="val 50000" name="adj2"/>
            </a:avLst>
          </a:prstGeom>
          <a:solidFill>
            <a:srgbClr val="980000"/>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29"/>
          <p:cNvSpPr txBox="1"/>
          <p:nvPr>
            <p:ph type="title"/>
          </p:nvPr>
        </p:nvSpPr>
        <p:spPr>
          <a:xfrm>
            <a:off x="3117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SRAs and NCBI Entrez</a:t>
            </a:r>
            <a:endParaRPr/>
          </a:p>
        </p:txBody>
      </p:sp>
      <p:sp>
        <p:nvSpPr>
          <p:cNvPr id="333" name="Google Shape;333;p29"/>
          <p:cNvSpPr txBox="1"/>
          <p:nvPr>
            <p:ph idx="1" type="body"/>
          </p:nvPr>
        </p:nvSpPr>
        <p:spPr>
          <a:xfrm>
            <a:off x="311700" y="818400"/>
            <a:ext cx="8520600" cy="2784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500"/>
              <a:t>Sequence Read Archive (</a:t>
            </a:r>
            <a:r>
              <a:rPr b="1" lang="en" sz="1500"/>
              <a:t>SRA</a:t>
            </a:r>
            <a:r>
              <a:rPr lang="en" sz="1500"/>
              <a:t>) data, available through multiple cloud providers and NCBI servers, is the largest publicly available repository of high throughput sequencing data.</a:t>
            </a:r>
            <a:endParaRPr sz="1500"/>
          </a:p>
          <a:p>
            <a:pPr indent="0" lvl="0" marL="0" rtl="0" algn="ctr">
              <a:spcBef>
                <a:spcPts val="480"/>
              </a:spcBef>
              <a:spcAft>
                <a:spcPts val="0"/>
              </a:spcAft>
              <a:buNone/>
            </a:pPr>
            <a:r>
              <a:t/>
            </a:r>
            <a:endParaRPr sz="1500"/>
          </a:p>
          <a:p>
            <a:pPr indent="0" lvl="0" marL="0" rtl="0" algn="ctr">
              <a:spcBef>
                <a:spcPts val="480"/>
              </a:spcBef>
              <a:spcAft>
                <a:spcPts val="0"/>
              </a:spcAft>
              <a:buNone/>
            </a:pPr>
            <a:r>
              <a:rPr lang="en" sz="1500"/>
              <a:t>Entrez is a molecular biology database system that provides integrated access to nucleotide and protein sequence data, gene-centered and genomic mapping information, 3D structure data, PubMed MEDLINE, and more.</a:t>
            </a:r>
            <a:endParaRPr sz="1500"/>
          </a:p>
          <a:p>
            <a:pPr indent="0" lvl="0" marL="0" rtl="0" algn="ctr">
              <a:spcBef>
                <a:spcPts val="480"/>
              </a:spcBef>
              <a:spcAft>
                <a:spcPts val="0"/>
              </a:spcAft>
              <a:buNone/>
            </a:pPr>
            <a:r>
              <a:t/>
            </a:r>
            <a:endParaRPr sz="1500"/>
          </a:p>
          <a:p>
            <a:pPr indent="0" lvl="0" marL="0" rtl="0" algn="ctr">
              <a:spcBef>
                <a:spcPts val="480"/>
              </a:spcBef>
              <a:spcAft>
                <a:spcPts val="0"/>
              </a:spcAft>
              <a:buNone/>
            </a:pPr>
            <a:r>
              <a:rPr lang="en" sz="1500"/>
              <a:t>Entrez covers over 20 databases including the complete protein sequence data from PIR-International, PRF, Swiss-Prot, and PDB and nucleotide sequence data from GenBank that includes information from EMBL and DDBJ.</a:t>
            </a:r>
            <a:endParaRPr sz="1500"/>
          </a:p>
        </p:txBody>
      </p:sp>
      <p:sp>
        <p:nvSpPr>
          <p:cNvPr id="334" name="Google Shape;334;p2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29">
            <a:hlinkClick r:id="rId3"/>
          </p:cNvPr>
          <p:cNvPicPr preferRelativeResize="0"/>
          <p:nvPr/>
        </p:nvPicPr>
        <p:blipFill>
          <a:blip r:embed="rId4">
            <a:alphaModFix/>
          </a:blip>
          <a:stretch>
            <a:fillRect/>
          </a:stretch>
        </p:blipFill>
        <p:spPr>
          <a:xfrm>
            <a:off x="1000625" y="3718125"/>
            <a:ext cx="7471824" cy="1101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30"/>
          <p:cNvSpPr txBox="1"/>
          <p:nvPr>
            <p:ph type="title"/>
          </p:nvPr>
        </p:nvSpPr>
        <p:spPr>
          <a:xfrm>
            <a:off x="623400" y="-445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NCBI Data Acronyms</a:t>
            </a:r>
            <a:endParaRPr/>
          </a:p>
        </p:txBody>
      </p:sp>
      <p:sp>
        <p:nvSpPr>
          <p:cNvPr id="341" name="Google Shape;341;p30"/>
          <p:cNvSpPr txBox="1"/>
          <p:nvPr>
            <p:ph idx="1" type="body"/>
          </p:nvPr>
        </p:nvSpPr>
        <p:spPr>
          <a:xfrm>
            <a:off x="396575" y="756375"/>
            <a:ext cx="8520600" cy="41193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b="1" lang="en" sz="1500"/>
              <a:t>Sequence Read Archive (SRA):</a:t>
            </a:r>
            <a:r>
              <a:rPr lang="en" sz="1500"/>
              <a:t> repository that stores raw sequencing data. It includes the actual sequences obtained from the high-throughput sequencing machines before any processing or analysis.</a:t>
            </a:r>
            <a:endParaRPr sz="1500"/>
          </a:p>
          <a:p>
            <a:pPr indent="0" lvl="0" marL="0" rtl="0" algn="ctr">
              <a:spcBef>
                <a:spcPts val="480"/>
              </a:spcBef>
              <a:spcAft>
                <a:spcPts val="0"/>
              </a:spcAft>
              <a:buNone/>
            </a:pPr>
            <a:r>
              <a:t/>
            </a:r>
            <a:endParaRPr sz="1500"/>
          </a:p>
          <a:p>
            <a:pPr indent="0" lvl="0" marL="0" rtl="0" algn="ctr">
              <a:spcBef>
                <a:spcPts val="480"/>
              </a:spcBef>
              <a:spcAft>
                <a:spcPts val="0"/>
              </a:spcAft>
              <a:buNone/>
            </a:pPr>
            <a:r>
              <a:rPr b="1" lang="en" sz="1500"/>
              <a:t>PRJ:</a:t>
            </a:r>
            <a:r>
              <a:rPr lang="en" sz="1500"/>
              <a:t> Refers to a genomic </a:t>
            </a:r>
            <a:r>
              <a:rPr b="1" lang="en" sz="1500"/>
              <a:t>project</a:t>
            </a:r>
            <a:r>
              <a:rPr lang="en" sz="1500"/>
              <a:t>. It represents a collection of related experiments and data associated with a particular scientific investigation.</a:t>
            </a:r>
            <a:endParaRPr sz="1500"/>
          </a:p>
          <a:p>
            <a:pPr indent="0" lvl="0" marL="0" rtl="0" algn="ctr">
              <a:spcBef>
                <a:spcPts val="480"/>
              </a:spcBef>
              <a:spcAft>
                <a:spcPts val="0"/>
              </a:spcAft>
              <a:buNone/>
            </a:pPr>
            <a:r>
              <a:t/>
            </a:r>
            <a:endParaRPr sz="1500"/>
          </a:p>
          <a:p>
            <a:pPr indent="0" lvl="0" marL="0" rtl="0" algn="ctr">
              <a:spcBef>
                <a:spcPts val="480"/>
              </a:spcBef>
              <a:spcAft>
                <a:spcPts val="0"/>
              </a:spcAft>
              <a:buNone/>
            </a:pPr>
            <a:r>
              <a:rPr b="1" lang="en" sz="1500"/>
              <a:t>SRX</a:t>
            </a:r>
            <a:r>
              <a:rPr lang="en" sz="1500"/>
              <a:t>: Refers to a </a:t>
            </a:r>
            <a:r>
              <a:rPr b="1" lang="en" sz="1500"/>
              <a:t>sequencing experiment.</a:t>
            </a:r>
            <a:r>
              <a:rPr lang="en" sz="1500"/>
              <a:t> It is an organized set of runs, which are the actual sequencing data generated for a sample or set of samples. SRX[...], ERX[...], DRX[...].</a:t>
            </a:r>
            <a:endParaRPr sz="1500"/>
          </a:p>
          <a:p>
            <a:pPr indent="0" lvl="0" marL="0" rtl="0" algn="ctr">
              <a:spcBef>
                <a:spcPts val="480"/>
              </a:spcBef>
              <a:spcAft>
                <a:spcPts val="0"/>
              </a:spcAft>
              <a:buNone/>
            </a:pPr>
            <a:r>
              <a:t/>
            </a:r>
            <a:endParaRPr b="1" sz="1500"/>
          </a:p>
          <a:p>
            <a:pPr indent="0" lvl="0" marL="0" rtl="0" algn="ctr">
              <a:spcBef>
                <a:spcPts val="480"/>
              </a:spcBef>
              <a:spcAft>
                <a:spcPts val="0"/>
              </a:spcAft>
              <a:buNone/>
            </a:pPr>
            <a:r>
              <a:rPr b="1" lang="en" sz="1500"/>
              <a:t>SAM</a:t>
            </a:r>
            <a:r>
              <a:rPr lang="en" sz="1500"/>
              <a:t>: Represents an individual </a:t>
            </a:r>
            <a:r>
              <a:rPr b="1" lang="en" sz="1500"/>
              <a:t>biological sample </a:t>
            </a:r>
            <a:r>
              <a:rPr lang="en" sz="1500"/>
              <a:t>that is part of a project. It is a specific instance of genetic material taken from an organism.</a:t>
            </a:r>
            <a:endParaRPr sz="1500"/>
          </a:p>
          <a:p>
            <a:pPr indent="0" lvl="0" marL="0" rtl="0" algn="ctr">
              <a:spcBef>
                <a:spcPts val="480"/>
              </a:spcBef>
              <a:spcAft>
                <a:spcPts val="0"/>
              </a:spcAft>
              <a:buNone/>
            </a:pPr>
            <a:r>
              <a:t/>
            </a:r>
            <a:endParaRPr sz="1500"/>
          </a:p>
          <a:p>
            <a:pPr indent="0" lvl="0" marL="0" rtl="0" algn="ctr">
              <a:spcBef>
                <a:spcPts val="480"/>
              </a:spcBef>
              <a:spcAft>
                <a:spcPts val="0"/>
              </a:spcAft>
              <a:buNone/>
            </a:pPr>
            <a:r>
              <a:rPr b="1" lang="en" sz="1500"/>
              <a:t>SRR:</a:t>
            </a:r>
            <a:r>
              <a:rPr lang="en" sz="1500"/>
              <a:t> Represents a </a:t>
            </a:r>
            <a:r>
              <a:rPr b="1" lang="en" sz="1500"/>
              <a:t>specific run</a:t>
            </a:r>
            <a:r>
              <a:rPr lang="en" sz="1500"/>
              <a:t> of sequencing data. It is the raw data generated in a single sequencing run for a particular sample.</a:t>
            </a:r>
            <a:endParaRPr sz="1500"/>
          </a:p>
          <a:p>
            <a:pPr indent="0" lvl="0" marL="0" rtl="0" algn="ctr">
              <a:spcBef>
                <a:spcPts val="480"/>
              </a:spcBef>
              <a:spcAft>
                <a:spcPts val="0"/>
              </a:spcAft>
              <a:buNone/>
            </a:pPr>
            <a:r>
              <a:t/>
            </a:r>
            <a:endParaRPr sz="1500"/>
          </a:p>
        </p:txBody>
      </p:sp>
      <p:sp>
        <p:nvSpPr>
          <p:cNvPr id="342" name="Google Shape;342;p30"/>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3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31"/>
          <p:cNvPicPr preferRelativeResize="0"/>
          <p:nvPr/>
        </p:nvPicPr>
        <p:blipFill>
          <a:blip r:embed="rId3">
            <a:alphaModFix/>
          </a:blip>
          <a:stretch>
            <a:fillRect/>
          </a:stretch>
        </p:blipFill>
        <p:spPr>
          <a:xfrm>
            <a:off x="1941475" y="483825"/>
            <a:ext cx="5583699" cy="4621426"/>
          </a:xfrm>
          <a:prstGeom prst="rect">
            <a:avLst/>
          </a:prstGeom>
          <a:noFill/>
          <a:ln>
            <a:noFill/>
          </a:ln>
        </p:spPr>
      </p:pic>
      <p:sp>
        <p:nvSpPr>
          <p:cNvPr id="349" name="Google Shape;349;p31"/>
          <p:cNvSpPr txBox="1"/>
          <p:nvPr>
            <p:ph type="title"/>
          </p:nvPr>
        </p:nvSpPr>
        <p:spPr>
          <a:xfrm>
            <a:off x="623400" y="-445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NCBI Data Acronyms</a:t>
            </a:r>
            <a:endParaRPr/>
          </a:p>
        </p:txBody>
      </p:sp>
      <p:sp>
        <p:nvSpPr>
          <p:cNvPr id="350" name="Google Shape;350;p31"/>
          <p:cNvSpPr txBox="1"/>
          <p:nvPr>
            <p:ph idx="1" type="body"/>
          </p:nvPr>
        </p:nvSpPr>
        <p:spPr>
          <a:xfrm>
            <a:off x="695275" y="1291750"/>
            <a:ext cx="789000" cy="2952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b="1" lang="en" sz="1500"/>
              <a:t>SRA</a:t>
            </a:r>
            <a:r>
              <a:rPr lang="en" sz="1500"/>
              <a:t> </a:t>
            </a:r>
            <a:endParaRPr sz="1500"/>
          </a:p>
        </p:txBody>
      </p:sp>
      <p:sp>
        <p:nvSpPr>
          <p:cNvPr id="351" name="Google Shape;351;p31"/>
          <p:cNvSpPr txBox="1"/>
          <p:nvPr>
            <p:ph idx="1" type="body"/>
          </p:nvPr>
        </p:nvSpPr>
        <p:spPr>
          <a:xfrm>
            <a:off x="695275" y="2724650"/>
            <a:ext cx="789000" cy="2952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b="1" lang="en" sz="1500"/>
              <a:t>PRJ</a:t>
            </a:r>
            <a:endParaRPr b="1" sz="1500"/>
          </a:p>
          <a:p>
            <a:pPr indent="0" lvl="0" marL="0" rtl="0" algn="ctr">
              <a:spcBef>
                <a:spcPts val="480"/>
              </a:spcBef>
              <a:spcAft>
                <a:spcPts val="0"/>
              </a:spcAft>
              <a:buNone/>
            </a:pPr>
            <a:r>
              <a:t/>
            </a:r>
            <a:endParaRPr b="1" sz="1500"/>
          </a:p>
          <a:p>
            <a:pPr indent="0" lvl="0" marL="0" rtl="0" algn="ctr">
              <a:spcBef>
                <a:spcPts val="480"/>
              </a:spcBef>
              <a:spcAft>
                <a:spcPts val="0"/>
              </a:spcAft>
              <a:buNone/>
            </a:pPr>
            <a:r>
              <a:t/>
            </a:r>
            <a:endParaRPr b="1" sz="1500"/>
          </a:p>
        </p:txBody>
      </p:sp>
      <p:sp>
        <p:nvSpPr>
          <p:cNvPr id="352" name="Google Shape;352;p31"/>
          <p:cNvSpPr txBox="1"/>
          <p:nvPr>
            <p:ph idx="1" type="body"/>
          </p:nvPr>
        </p:nvSpPr>
        <p:spPr>
          <a:xfrm>
            <a:off x="695275" y="3113400"/>
            <a:ext cx="789000" cy="2952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b="1" lang="en" sz="1500"/>
              <a:t>SAM</a:t>
            </a:r>
            <a:r>
              <a:rPr lang="en" sz="1500"/>
              <a:t> </a:t>
            </a:r>
            <a:endParaRPr sz="1500"/>
          </a:p>
        </p:txBody>
      </p:sp>
      <p:sp>
        <p:nvSpPr>
          <p:cNvPr id="353" name="Google Shape;353;p31"/>
          <p:cNvSpPr txBox="1"/>
          <p:nvPr>
            <p:ph idx="1" type="body"/>
          </p:nvPr>
        </p:nvSpPr>
        <p:spPr>
          <a:xfrm>
            <a:off x="695275" y="1968175"/>
            <a:ext cx="789000" cy="2952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b="1" lang="en" sz="1500"/>
              <a:t>SRX</a:t>
            </a:r>
            <a:r>
              <a:rPr lang="en" sz="1500"/>
              <a:t> </a:t>
            </a:r>
            <a:endParaRPr sz="1500"/>
          </a:p>
        </p:txBody>
      </p:sp>
      <p:sp>
        <p:nvSpPr>
          <p:cNvPr id="354" name="Google Shape;354;p31"/>
          <p:cNvSpPr txBox="1"/>
          <p:nvPr>
            <p:ph idx="1" type="body"/>
          </p:nvPr>
        </p:nvSpPr>
        <p:spPr>
          <a:xfrm>
            <a:off x="695275" y="4482725"/>
            <a:ext cx="789000" cy="2952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b="1" lang="en" sz="1500"/>
              <a:t>SRR</a:t>
            </a:r>
            <a:r>
              <a:rPr lang="en" sz="1500"/>
              <a:t> </a:t>
            </a:r>
            <a:endParaRPr sz="1500"/>
          </a:p>
        </p:txBody>
      </p:sp>
      <p:cxnSp>
        <p:nvCxnSpPr>
          <p:cNvPr id="355" name="Google Shape;355;p31"/>
          <p:cNvCxnSpPr>
            <a:stCxn id="350" idx="3"/>
          </p:cNvCxnSpPr>
          <p:nvPr/>
        </p:nvCxnSpPr>
        <p:spPr>
          <a:xfrm>
            <a:off x="1484275" y="1439350"/>
            <a:ext cx="1536900" cy="0"/>
          </a:xfrm>
          <a:prstGeom prst="straightConnector1">
            <a:avLst/>
          </a:prstGeom>
          <a:noFill/>
          <a:ln cap="flat" cmpd="sng" w="9525">
            <a:solidFill>
              <a:schemeClr val="dk2"/>
            </a:solidFill>
            <a:prstDash val="solid"/>
            <a:round/>
            <a:headEnd len="med" w="med" type="none"/>
            <a:tailEnd len="med" w="med" type="triangle"/>
          </a:ln>
        </p:spPr>
      </p:cxnSp>
      <p:cxnSp>
        <p:nvCxnSpPr>
          <p:cNvPr id="356" name="Google Shape;356;p31"/>
          <p:cNvCxnSpPr>
            <a:stCxn id="353" idx="3"/>
          </p:cNvCxnSpPr>
          <p:nvPr/>
        </p:nvCxnSpPr>
        <p:spPr>
          <a:xfrm>
            <a:off x="1484275" y="2115775"/>
            <a:ext cx="552000" cy="0"/>
          </a:xfrm>
          <a:prstGeom prst="straightConnector1">
            <a:avLst/>
          </a:prstGeom>
          <a:noFill/>
          <a:ln cap="flat" cmpd="sng" w="9525">
            <a:solidFill>
              <a:schemeClr val="dk2"/>
            </a:solidFill>
            <a:prstDash val="solid"/>
            <a:round/>
            <a:headEnd len="med" w="med" type="none"/>
            <a:tailEnd len="med" w="med" type="triangle"/>
          </a:ln>
        </p:spPr>
      </p:cxnSp>
      <p:cxnSp>
        <p:nvCxnSpPr>
          <p:cNvPr id="357" name="Google Shape;357;p31"/>
          <p:cNvCxnSpPr>
            <a:stCxn id="351" idx="3"/>
          </p:cNvCxnSpPr>
          <p:nvPr/>
        </p:nvCxnSpPr>
        <p:spPr>
          <a:xfrm>
            <a:off x="1484275" y="2872250"/>
            <a:ext cx="686100" cy="0"/>
          </a:xfrm>
          <a:prstGeom prst="straightConnector1">
            <a:avLst/>
          </a:prstGeom>
          <a:noFill/>
          <a:ln cap="flat" cmpd="sng" w="9525">
            <a:solidFill>
              <a:schemeClr val="dk2"/>
            </a:solidFill>
            <a:prstDash val="solid"/>
            <a:round/>
            <a:headEnd len="med" w="med" type="none"/>
            <a:tailEnd len="med" w="med" type="triangle"/>
          </a:ln>
        </p:spPr>
      </p:cxnSp>
      <p:cxnSp>
        <p:nvCxnSpPr>
          <p:cNvPr id="358" name="Google Shape;358;p31"/>
          <p:cNvCxnSpPr>
            <a:stCxn id="352" idx="3"/>
          </p:cNvCxnSpPr>
          <p:nvPr/>
        </p:nvCxnSpPr>
        <p:spPr>
          <a:xfrm>
            <a:off x="1484275" y="3261000"/>
            <a:ext cx="666900" cy="0"/>
          </a:xfrm>
          <a:prstGeom prst="straightConnector1">
            <a:avLst/>
          </a:prstGeom>
          <a:noFill/>
          <a:ln cap="flat" cmpd="sng" w="9525">
            <a:solidFill>
              <a:schemeClr val="dk2"/>
            </a:solidFill>
            <a:prstDash val="solid"/>
            <a:round/>
            <a:headEnd len="med" w="med" type="none"/>
            <a:tailEnd len="med" w="med" type="triangle"/>
          </a:ln>
        </p:spPr>
      </p:cxnSp>
      <p:cxnSp>
        <p:nvCxnSpPr>
          <p:cNvPr id="359" name="Google Shape;359;p31"/>
          <p:cNvCxnSpPr>
            <a:stCxn id="354" idx="3"/>
          </p:cNvCxnSpPr>
          <p:nvPr/>
        </p:nvCxnSpPr>
        <p:spPr>
          <a:xfrm>
            <a:off x="1484275" y="4630325"/>
            <a:ext cx="6477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par>
                                <p:cTn fill="hold" nodeType="with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1"/>
                                        </p:tgtEl>
                                        <p:attrNameLst>
                                          <p:attrName>style.visibility</p:attrName>
                                        </p:attrNameLst>
                                      </p:cBhvr>
                                      <p:to>
                                        <p:strVal val="visible"/>
                                      </p:to>
                                    </p:set>
                                    <p:animEffect filter="fade" transition="in">
                                      <p:cBhvr>
                                        <p:cTn dur="1000"/>
                                        <p:tgtEl>
                                          <p:spTgt spid="351"/>
                                        </p:tgtEl>
                                      </p:cBhvr>
                                    </p:animEffect>
                                  </p:childTnLst>
                                </p:cTn>
                              </p:par>
                              <p:par>
                                <p:cTn fill="hold" nodeType="with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1000"/>
                                        <p:tgtEl>
                                          <p:spTgt spid="35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par>
                                <p:cTn fill="hold" nodeType="withEffect" presetClass="entr" presetID="10" presetSubtype="0">
                                  <p:stCondLst>
                                    <p:cond delay="0"/>
                                  </p:stCondLst>
                                  <p:childTnLst>
                                    <p:set>
                                      <p:cBhvr>
                                        <p:cTn dur="1" fill="hold">
                                          <p:stCondLst>
                                            <p:cond delay="0"/>
                                          </p:stCondLst>
                                        </p:cTn>
                                        <p:tgtEl>
                                          <p:spTgt spid="359"/>
                                        </p:tgtEl>
                                        <p:attrNameLst>
                                          <p:attrName>style.visibility</p:attrName>
                                        </p:attrNameLst>
                                      </p:cBhvr>
                                      <p:to>
                                        <p:strVal val="visible"/>
                                      </p:to>
                                    </p:set>
                                    <p:animEffect filter="fade" transition="in">
                                      <p:cBhvr>
                                        <p:cTn dur="1000"/>
                                        <p:tgtEl>
                                          <p:spTgt spid="35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3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32"/>
          <p:cNvPicPr preferRelativeResize="0"/>
          <p:nvPr/>
        </p:nvPicPr>
        <p:blipFill rotWithShape="1">
          <a:blip r:embed="rId3">
            <a:alphaModFix/>
          </a:blip>
          <a:srcRect b="21977" l="5789" r="4588" t="27030"/>
          <a:stretch/>
        </p:blipFill>
        <p:spPr>
          <a:xfrm>
            <a:off x="5304731" y="2308765"/>
            <a:ext cx="3379017" cy="750242"/>
          </a:xfrm>
          <a:prstGeom prst="rect">
            <a:avLst/>
          </a:prstGeom>
          <a:noFill/>
          <a:ln>
            <a:noFill/>
          </a:ln>
        </p:spPr>
      </p:pic>
      <p:pic>
        <p:nvPicPr>
          <p:cNvPr id="366" name="Google Shape;366;p32"/>
          <p:cNvPicPr preferRelativeResize="0"/>
          <p:nvPr/>
        </p:nvPicPr>
        <p:blipFill rotWithShape="1">
          <a:blip r:embed="rId4">
            <a:alphaModFix/>
          </a:blip>
          <a:srcRect b="21977" l="5789" r="4588" t="27030"/>
          <a:stretch/>
        </p:blipFill>
        <p:spPr>
          <a:xfrm>
            <a:off x="5304731" y="1525705"/>
            <a:ext cx="3379017" cy="750242"/>
          </a:xfrm>
          <a:prstGeom prst="rect">
            <a:avLst/>
          </a:prstGeom>
          <a:noFill/>
          <a:ln>
            <a:noFill/>
          </a:ln>
        </p:spPr>
      </p:pic>
      <p:pic>
        <p:nvPicPr>
          <p:cNvPr id="367" name="Google Shape;367;p32"/>
          <p:cNvPicPr preferRelativeResize="0"/>
          <p:nvPr/>
        </p:nvPicPr>
        <p:blipFill rotWithShape="1">
          <a:blip r:embed="rId5">
            <a:alphaModFix/>
          </a:blip>
          <a:srcRect b="21977" l="5789" r="4588" t="27030"/>
          <a:stretch/>
        </p:blipFill>
        <p:spPr>
          <a:xfrm>
            <a:off x="5304731" y="700815"/>
            <a:ext cx="3379017" cy="750242"/>
          </a:xfrm>
          <a:prstGeom prst="rect">
            <a:avLst/>
          </a:prstGeom>
          <a:noFill/>
          <a:ln>
            <a:noFill/>
          </a:ln>
        </p:spPr>
      </p:pic>
      <p:pic>
        <p:nvPicPr>
          <p:cNvPr id="368" name="Google Shape;368;p32"/>
          <p:cNvPicPr preferRelativeResize="0"/>
          <p:nvPr/>
        </p:nvPicPr>
        <p:blipFill>
          <a:blip r:embed="rId6">
            <a:alphaModFix/>
          </a:blip>
          <a:stretch>
            <a:fillRect/>
          </a:stretch>
        </p:blipFill>
        <p:spPr>
          <a:xfrm flipH="1">
            <a:off x="3238063" y="3866360"/>
            <a:ext cx="2667875" cy="1206415"/>
          </a:xfrm>
          <a:prstGeom prst="rect">
            <a:avLst/>
          </a:prstGeom>
          <a:noFill/>
          <a:ln>
            <a:noFill/>
          </a:ln>
        </p:spPr>
      </p:pic>
      <p:grpSp>
        <p:nvGrpSpPr>
          <p:cNvPr id="369" name="Google Shape;369;p32"/>
          <p:cNvGrpSpPr/>
          <p:nvPr/>
        </p:nvGrpSpPr>
        <p:grpSpPr>
          <a:xfrm>
            <a:off x="707775" y="603575"/>
            <a:ext cx="2291650" cy="2310525"/>
            <a:chOff x="311700" y="537550"/>
            <a:chExt cx="2291650" cy="2310525"/>
          </a:xfrm>
        </p:grpSpPr>
        <p:pic>
          <p:nvPicPr>
            <p:cNvPr id="370" name="Google Shape;370;p32"/>
            <p:cNvPicPr preferRelativeResize="0"/>
            <p:nvPr/>
          </p:nvPicPr>
          <p:blipFill rotWithShape="1">
            <a:blip r:embed="rId7">
              <a:alphaModFix/>
            </a:blip>
            <a:srcRect b="27024" l="18993" r="18631" t="28053"/>
            <a:stretch/>
          </p:blipFill>
          <p:spPr>
            <a:xfrm>
              <a:off x="311700" y="537550"/>
              <a:ext cx="2291650" cy="2310525"/>
            </a:xfrm>
            <a:prstGeom prst="rect">
              <a:avLst/>
            </a:prstGeom>
            <a:noFill/>
            <a:ln>
              <a:noFill/>
            </a:ln>
          </p:spPr>
        </p:pic>
        <p:sp>
          <p:nvSpPr>
            <p:cNvPr id="371" name="Google Shape;371;p32"/>
            <p:cNvSpPr txBox="1"/>
            <p:nvPr/>
          </p:nvSpPr>
          <p:spPr>
            <a:xfrm>
              <a:off x="665375" y="1187550"/>
              <a:ext cx="1584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Courier New"/>
                  <a:ea typeface="Courier New"/>
                  <a:cs typeface="Courier New"/>
                  <a:sym typeface="Courier New"/>
                </a:rPr>
                <a:t>LIBRARY</a:t>
              </a:r>
              <a:endParaRPr sz="2000">
                <a:solidFill>
                  <a:schemeClr val="dk1"/>
                </a:solidFill>
                <a:latin typeface="Courier New"/>
                <a:ea typeface="Courier New"/>
                <a:cs typeface="Courier New"/>
                <a:sym typeface="Courier New"/>
              </a:endParaRPr>
            </a:p>
          </p:txBody>
        </p:sp>
      </p:grpSp>
      <p:sp>
        <p:nvSpPr>
          <p:cNvPr id="372" name="Google Shape;372;p32"/>
          <p:cNvSpPr txBox="1"/>
          <p:nvPr/>
        </p:nvSpPr>
        <p:spPr>
          <a:xfrm>
            <a:off x="208250" y="2790000"/>
            <a:ext cx="329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SRA </a:t>
            </a:r>
            <a:endParaRPr sz="1600">
              <a:solidFill>
                <a:schemeClr val="dk1"/>
              </a:solidFill>
            </a:endParaRPr>
          </a:p>
          <a:p>
            <a:pPr indent="0" lvl="0" marL="0" rtl="0" algn="ctr">
              <a:spcBef>
                <a:spcPts val="0"/>
              </a:spcBef>
              <a:spcAft>
                <a:spcPts val="0"/>
              </a:spcAft>
              <a:buNone/>
            </a:pPr>
            <a:r>
              <a:rPr lang="en" sz="1100">
                <a:solidFill>
                  <a:schemeClr val="dk1"/>
                </a:solidFill>
              </a:rPr>
              <a:t>(Sequence Read Archive → Library)</a:t>
            </a:r>
            <a:endParaRPr sz="1100">
              <a:solidFill>
                <a:schemeClr val="dk1"/>
              </a:solidFill>
            </a:endParaRPr>
          </a:p>
        </p:txBody>
      </p:sp>
      <p:sp>
        <p:nvSpPr>
          <p:cNvPr id="373" name="Google Shape;373;p32"/>
          <p:cNvSpPr txBox="1"/>
          <p:nvPr/>
        </p:nvSpPr>
        <p:spPr>
          <a:xfrm>
            <a:off x="4218450" y="678213"/>
            <a:ext cx="1460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PRJ 1</a:t>
            </a:r>
            <a:endParaRPr sz="1600">
              <a:solidFill>
                <a:schemeClr val="dk2"/>
              </a:solidFill>
            </a:endParaRPr>
          </a:p>
          <a:p>
            <a:pPr indent="0" lvl="0" marL="0" rtl="0" algn="ctr">
              <a:spcBef>
                <a:spcPts val="0"/>
              </a:spcBef>
              <a:spcAft>
                <a:spcPts val="0"/>
              </a:spcAft>
              <a:buNone/>
            </a:pPr>
            <a:r>
              <a:rPr lang="en" sz="1000">
                <a:solidFill>
                  <a:schemeClr val="dk2"/>
                </a:solidFill>
              </a:rPr>
              <a:t>(Project → Shelf)</a:t>
            </a:r>
            <a:r>
              <a:rPr lang="en" sz="1600">
                <a:solidFill>
                  <a:schemeClr val="dk2"/>
                </a:solidFill>
              </a:rPr>
              <a:t> </a:t>
            </a:r>
            <a:endParaRPr sz="1100">
              <a:solidFill>
                <a:schemeClr val="dk2"/>
              </a:solidFill>
            </a:endParaRPr>
          </a:p>
        </p:txBody>
      </p:sp>
      <p:sp>
        <p:nvSpPr>
          <p:cNvPr id="374" name="Google Shape;374;p32"/>
          <p:cNvSpPr txBox="1"/>
          <p:nvPr/>
        </p:nvSpPr>
        <p:spPr>
          <a:xfrm>
            <a:off x="4565975" y="1752550"/>
            <a:ext cx="98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3D85C6"/>
                </a:solidFill>
              </a:rPr>
              <a:t>PRJ 2 </a:t>
            </a:r>
            <a:endParaRPr sz="1100">
              <a:solidFill>
                <a:srgbClr val="3D85C6"/>
              </a:solidFill>
            </a:endParaRPr>
          </a:p>
        </p:txBody>
      </p:sp>
      <p:sp>
        <p:nvSpPr>
          <p:cNvPr id="375" name="Google Shape;375;p32"/>
          <p:cNvSpPr txBox="1"/>
          <p:nvPr/>
        </p:nvSpPr>
        <p:spPr>
          <a:xfrm>
            <a:off x="4552350" y="2583713"/>
            <a:ext cx="98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rPr>
              <a:t>PRJ 3 </a:t>
            </a:r>
            <a:endParaRPr sz="1100">
              <a:solidFill>
                <a:schemeClr val="accent6"/>
              </a:solidFill>
            </a:endParaRPr>
          </a:p>
        </p:txBody>
      </p:sp>
      <p:sp>
        <p:nvSpPr>
          <p:cNvPr id="376" name="Google Shape;376;p32"/>
          <p:cNvSpPr/>
          <p:nvPr/>
        </p:nvSpPr>
        <p:spPr>
          <a:xfrm>
            <a:off x="6594240" y="2275958"/>
            <a:ext cx="231000" cy="8211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377" name="Google Shape;377;p32"/>
          <p:cNvCxnSpPr/>
          <p:nvPr/>
        </p:nvCxnSpPr>
        <p:spPr>
          <a:xfrm flipH="1">
            <a:off x="5637950" y="3659100"/>
            <a:ext cx="708900" cy="547800"/>
          </a:xfrm>
          <a:prstGeom prst="straightConnector1">
            <a:avLst/>
          </a:prstGeom>
          <a:noFill/>
          <a:ln cap="flat" cmpd="sng" w="9525">
            <a:solidFill>
              <a:schemeClr val="dk1"/>
            </a:solidFill>
            <a:prstDash val="solid"/>
            <a:round/>
            <a:headEnd len="med" w="med" type="none"/>
            <a:tailEnd len="med" w="med" type="triangle"/>
          </a:ln>
        </p:spPr>
      </p:cxnSp>
      <p:sp>
        <p:nvSpPr>
          <p:cNvPr id="378" name="Google Shape;378;p32"/>
          <p:cNvSpPr txBox="1"/>
          <p:nvPr/>
        </p:nvSpPr>
        <p:spPr>
          <a:xfrm>
            <a:off x="5871613" y="3059005"/>
            <a:ext cx="1676400" cy="5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rPr>
              <a:t>SRX</a:t>
            </a:r>
            <a:r>
              <a:rPr lang="en" sz="1600">
                <a:solidFill>
                  <a:schemeClr val="accent6"/>
                </a:solidFill>
              </a:rPr>
              <a:t> </a:t>
            </a:r>
            <a:endParaRPr sz="1600">
              <a:solidFill>
                <a:schemeClr val="accent6"/>
              </a:solidFill>
            </a:endParaRPr>
          </a:p>
          <a:p>
            <a:pPr indent="0" lvl="0" marL="0" rtl="0" algn="ctr">
              <a:spcBef>
                <a:spcPts val="0"/>
              </a:spcBef>
              <a:spcAft>
                <a:spcPts val="0"/>
              </a:spcAft>
              <a:buNone/>
            </a:pPr>
            <a:r>
              <a:rPr lang="en" sz="1000">
                <a:solidFill>
                  <a:schemeClr val="accent6"/>
                </a:solidFill>
              </a:rPr>
              <a:t>(Experiment → book)</a:t>
            </a:r>
            <a:endParaRPr sz="1000">
              <a:solidFill>
                <a:schemeClr val="accent6"/>
              </a:solidFill>
            </a:endParaRPr>
          </a:p>
        </p:txBody>
      </p:sp>
      <p:sp>
        <p:nvSpPr>
          <p:cNvPr id="379" name="Google Shape;379;p32"/>
          <p:cNvSpPr txBox="1"/>
          <p:nvPr/>
        </p:nvSpPr>
        <p:spPr>
          <a:xfrm>
            <a:off x="4268550" y="3285100"/>
            <a:ext cx="17778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rPr>
              <a:t>SAM </a:t>
            </a:r>
            <a:endParaRPr sz="1600">
              <a:solidFill>
                <a:schemeClr val="accent6"/>
              </a:solidFill>
            </a:endParaRPr>
          </a:p>
          <a:p>
            <a:pPr indent="0" lvl="0" marL="0" rtl="0" algn="ctr">
              <a:spcBef>
                <a:spcPts val="0"/>
              </a:spcBef>
              <a:spcAft>
                <a:spcPts val="0"/>
              </a:spcAft>
              <a:buNone/>
            </a:pPr>
            <a:r>
              <a:rPr lang="en" sz="1000">
                <a:solidFill>
                  <a:schemeClr val="accent6"/>
                </a:solidFill>
              </a:rPr>
              <a:t>(Sample → Chapter)</a:t>
            </a:r>
            <a:endParaRPr sz="1000">
              <a:solidFill>
                <a:schemeClr val="accent6"/>
              </a:solidFill>
            </a:endParaRPr>
          </a:p>
        </p:txBody>
      </p:sp>
      <p:sp>
        <p:nvSpPr>
          <p:cNvPr id="380" name="Google Shape;380;p32"/>
          <p:cNvSpPr txBox="1"/>
          <p:nvPr/>
        </p:nvSpPr>
        <p:spPr>
          <a:xfrm>
            <a:off x="1617075" y="3788000"/>
            <a:ext cx="17778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rPr>
              <a:t>SRR</a:t>
            </a:r>
            <a:r>
              <a:rPr lang="en" sz="1600">
                <a:solidFill>
                  <a:schemeClr val="accent6"/>
                </a:solidFill>
              </a:rPr>
              <a:t> </a:t>
            </a:r>
            <a:endParaRPr sz="1600">
              <a:solidFill>
                <a:schemeClr val="accent6"/>
              </a:solidFill>
            </a:endParaRPr>
          </a:p>
          <a:p>
            <a:pPr indent="0" lvl="0" marL="0" rtl="0" algn="ctr">
              <a:spcBef>
                <a:spcPts val="0"/>
              </a:spcBef>
              <a:spcAft>
                <a:spcPts val="0"/>
              </a:spcAft>
              <a:buNone/>
            </a:pPr>
            <a:r>
              <a:rPr lang="en" sz="1000">
                <a:solidFill>
                  <a:schemeClr val="accent6"/>
                </a:solidFill>
              </a:rPr>
              <a:t>(Run → Paragraph)</a:t>
            </a:r>
            <a:endParaRPr sz="1000">
              <a:solidFill>
                <a:schemeClr val="accent6"/>
              </a:solidFill>
            </a:endParaRPr>
          </a:p>
        </p:txBody>
      </p:sp>
      <p:sp>
        <p:nvSpPr>
          <p:cNvPr id="381" name="Google Shape;381;p32"/>
          <p:cNvSpPr txBox="1"/>
          <p:nvPr/>
        </p:nvSpPr>
        <p:spPr>
          <a:xfrm>
            <a:off x="3051325" y="3788000"/>
            <a:ext cx="824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6"/>
                </a:solidFill>
              </a:rPr>
              <a:t>SRR 1</a:t>
            </a:r>
            <a:endParaRPr sz="500">
              <a:solidFill>
                <a:schemeClr val="accent6"/>
              </a:solidFill>
            </a:endParaRPr>
          </a:p>
        </p:txBody>
      </p:sp>
      <p:sp>
        <p:nvSpPr>
          <p:cNvPr id="382" name="Google Shape;382;p32"/>
          <p:cNvSpPr txBox="1"/>
          <p:nvPr/>
        </p:nvSpPr>
        <p:spPr>
          <a:xfrm>
            <a:off x="2864175" y="4272763"/>
            <a:ext cx="824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6"/>
                </a:solidFill>
              </a:rPr>
              <a:t>SRR 2</a:t>
            </a:r>
            <a:endParaRPr sz="500">
              <a:solidFill>
                <a:schemeClr val="accent6"/>
              </a:solidFill>
            </a:endParaRPr>
          </a:p>
        </p:txBody>
      </p:sp>
      <p:sp>
        <p:nvSpPr>
          <p:cNvPr id="383" name="Google Shape;383;p32"/>
          <p:cNvSpPr txBox="1"/>
          <p:nvPr/>
        </p:nvSpPr>
        <p:spPr>
          <a:xfrm rot="848245">
            <a:off x="3840624" y="3659048"/>
            <a:ext cx="824162" cy="3935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6"/>
                </a:solidFill>
              </a:rPr>
              <a:t>SAM </a:t>
            </a:r>
            <a:r>
              <a:rPr lang="en" sz="1100">
                <a:solidFill>
                  <a:schemeClr val="accent6"/>
                </a:solidFill>
              </a:rPr>
              <a:t>1</a:t>
            </a:r>
            <a:endParaRPr sz="500">
              <a:solidFill>
                <a:schemeClr val="accent6"/>
              </a:solidFill>
            </a:endParaRPr>
          </a:p>
        </p:txBody>
      </p:sp>
      <p:sp>
        <p:nvSpPr>
          <p:cNvPr id="384" name="Google Shape;384;p32"/>
          <p:cNvSpPr txBox="1"/>
          <p:nvPr/>
        </p:nvSpPr>
        <p:spPr>
          <a:xfrm rot="-459317">
            <a:off x="4587946" y="3736080"/>
            <a:ext cx="824246" cy="39343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6"/>
                </a:solidFill>
              </a:rPr>
              <a:t>SAM 2</a:t>
            </a:r>
            <a:endParaRPr sz="500">
              <a:solidFill>
                <a:schemeClr val="accent6"/>
              </a:solidFill>
            </a:endParaRPr>
          </a:p>
        </p:txBody>
      </p:sp>
      <p:sp>
        <p:nvSpPr>
          <p:cNvPr id="385" name="Google Shape;385;p32"/>
          <p:cNvSpPr txBox="1"/>
          <p:nvPr>
            <p:ph type="title"/>
          </p:nvPr>
        </p:nvSpPr>
        <p:spPr>
          <a:xfrm>
            <a:off x="623400" y="-445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NCBI Data Acronyms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1000"/>
                                        <p:tgtEl>
                                          <p:spTgt spid="369"/>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par>
                                <p:cTn fill="hold" nodeType="with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par>
                                <p:cTn fill="hold" nodeType="withEffect" presetClass="entr" presetID="10" presetSubtype="0">
                                  <p:stCondLst>
                                    <p:cond delay="0"/>
                                  </p:stCondLst>
                                  <p:childTnLst>
                                    <p:set>
                                      <p:cBhvr>
                                        <p:cTn dur="1" fill="hold">
                                          <p:stCondLst>
                                            <p:cond delay="0"/>
                                          </p:stCondLst>
                                        </p:cTn>
                                        <p:tgtEl>
                                          <p:spTgt spid="367"/>
                                        </p:tgtEl>
                                        <p:attrNameLst>
                                          <p:attrName>style.visibility</p:attrName>
                                        </p:attrNameLst>
                                      </p:cBhvr>
                                      <p:to>
                                        <p:strVal val="visible"/>
                                      </p:to>
                                    </p:set>
                                    <p:animEffect filter="fade" transition="in">
                                      <p:cBhvr>
                                        <p:cTn dur="1000"/>
                                        <p:tgtEl>
                                          <p:spTgt spid="367"/>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1000"/>
                                        <p:tgtEl>
                                          <p:spTgt spid="368"/>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10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par>
                                <p:cTn fill="hold" nodeType="with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5"/>
          <p:cNvSpPr txBox="1"/>
          <p:nvPr>
            <p:ph type="title"/>
          </p:nvPr>
        </p:nvSpPr>
        <p:spPr>
          <a:xfrm>
            <a:off x="7689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Learning Outcomes - Day 1</a:t>
            </a:r>
            <a:endParaRPr/>
          </a:p>
        </p:txBody>
      </p:sp>
      <p:sp>
        <p:nvSpPr>
          <p:cNvPr id="95" name="Google Shape;95;p15"/>
          <p:cNvSpPr txBox="1"/>
          <p:nvPr>
            <p:ph idx="1" type="body"/>
          </p:nvPr>
        </p:nvSpPr>
        <p:spPr>
          <a:xfrm>
            <a:off x="311700" y="1081725"/>
            <a:ext cx="8160600" cy="2303700"/>
          </a:xfrm>
          <a:prstGeom prst="rect">
            <a:avLst/>
          </a:prstGeom>
        </p:spPr>
        <p:txBody>
          <a:bodyPr anchorCtr="0" anchor="t" bIns="45700" lIns="91425" spcFirstLastPara="1" rIns="91425" wrap="square" tIns="45700">
            <a:noAutofit/>
          </a:bodyPr>
          <a:lstStyle/>
          <a:p>
            <a:pPr indent="-349250" lvl="0" marL="457200" rtl="0" algn="ctr">
              <a:spcBef>
                <a:spcPts val="480"/>
              </a:spcBef>
              <a:spcAft>
                <a:spcPts val="0"/>
              </a:spcAft>
              <a:buSzPts val="1900"/>
              <a:buChar char="•"/>
            </a:pPr>
            <a:r>
              <a:rPr lang="en" sz="1900"/>
              <a:t>Learning to identify and download genomic data from NCBI.</a:t>
            </a:r>
            <a:endParaRPr sz="1900"/>
          </a:p>
          <a:p>
            <a:pPr indent="0" lvl="0" marL="457200" rtl="0" algn="ctr">
              <a:spcBef>
                <a:spcPts val="480"/>
              </a:spcBef>
              <a:spcAft>
                <a:spcPts val="0"/>
              </a:spcAft>
              <a:buNone/>
            </a:pPr>
            <a:r>
              <a:t/>
            </a:r>
            <a:endParaRPr sz="1900"/>
          </a:p>
          <a:p>
            <a:pPr indent="-349250" lvl="1" marL="914400" rtl="0" algn="l">
              <a:spcBef>
                <a:spcPts val="480"/>
              </a:spcBef>
              <a:spcAft>
                <a:spcPts val="0"/>
              </a:spcAft>
              <a:buSzPts val="1900"/>
              <a:buChar char="–"/>
            </a:pPr>
            <a:r>
              <a:rPr lang="en" sz="1900"/>
              <a:t>Understand the differences between SRA, SRX, PRJ, SAM and SRR.</a:t>
            </a:r>
            <a:endParaRPr sz="1900"/>
          </a:p>
          <a:p>
            <a:pPr indent="0" lvl="0" marL="914400" rtl="0" algn="ctr">
              <a:spcBef>
                <a:spcPts val="480"/>
              </a:spcBef>
              <a:spcAft>
                <a:spcPts val="0"/>
              </a:spcAft>
              <a:buNone/>
            </a:pPr>
            <a:r>
              <a:t/>
            </a:r>
            <a:endParaRPr sz="1900"/>
          </a:p>
          <a:p>
            <a:pPr indent="-349250" lvl="1" marL="914400" rtl="0" algn="l">
              <a:spcBef>
                <a:spcPts val="480"/>
              </a:spcBef>
              <a:spcAft>
                <a:spcPts val="0"/>
              </a:spcAft>
              <a:buSzPts val="1900"/>
              <a:buChar char="–"/>
            </a:pPr>
            <a:r>
              <a:rPr lang="en" sz="1900"/>
              <a:t>Identify the different IDs in NCBI website.</a:t>
            </a:r>
            <a:endParaRPr sz="1900"/>
          </a:p>
          <a:p>
            <a:pPr indent="0" lvl="0" marL="914400" rtl="0" algn="ctr">
              <a:spcBef>
                <a:spcPts val="480"/>
              </a:spcBef>
              <a:spcAft>
                <a:spcPts val="0"/>
              </a:spcAft>
              <a:buNone/>
            </a:pPr>
            <a:r>
              <a:t/>
            </a:r>
            <a:endParaRPr sz="1900"/>
          </a:p>
        </p:txBody>
      </p:sp>
      <p:sp>
        <p:nvSpPr>
          <p:cNvPr id="96" name="Google Shape;96;p1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33"/>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391" name="Google Shape;391;p33"/>
          <p:cNvPicPr preferRelativeResize="0"/>
          <p:nvPr/>
        </p:nvPicPr>
        <p:blipFill rotWithShape="1">
          <a:blip r:embed="rId3">
            <a:alphaModFix/>
          </a:blip>
          <a:srcRect b="21977" l="5789" r="4588" t="27030"/>
          <a:stretch/>
        </p:blipFill>
        <p:spPr>
          <a:xfrm>
            <a:off x="5304731" y="2308765"/>
            <a:ext cx="3379017" cy="750242"/>
          </a:xfrm>
          <a:prstGeom prst="rect">
            <a:avLst/>
          </a:prstGeom>
          <a:noFill/>
          <a:ln>
            <a:noFill/>
          </a:ln>
        </p:spPr>
      </p:pic>
      <p:pic>
        <p:nvPicPr>
          <p:cNvPr id="392" name="Google Shape;392;p33"/>
          <p:cNvPicPr preferRelativeResize="0"/>
          <p:nvPr/>
        </p:nvPicPr>
        <p:blipFill rotWithShape="1">
          <a:blip r:embed="rId4">
            <a:alphaModFix/>
          </a:blip>
          <a:srcRect b="21977" l="5789" r="4588" t="27030"/>
          <a:stretch/>
        </p:blipFill>
        <p:spPr>
          <a:xfrm>
            <a:off x="5304731" y="1525705"/>
            <a:ext cx="3379017" cy="750242"/>
          </a:xfrm>
          <a:prstGeom prst="rect">
            <a:avLst/>
          </a:prstGeom>
          <a:noFill/>
          <a:ln>
            <a:noFill/>
          </a:ln>
        </p:spPr>
      </p:pic>
      <p:pic>
        <p:nvPicPr>
          <p:cNvPr id="393" name="Google Shape;393;p33"/>
          <p:cNvPicPr preferRelativeResize="0"/>
          <p:nvPr/>
        </p:nvPicPr>
        <p:blipFill rotWithShape="1">
          <a:blip r:embed="rId5">
            <a:alphaModFix/>
          </a:blip>
          <a:srcRect b="21977" l="5789" r="4588" t="27030"/>
          <a:stretch/>
        </p:blipFill>
        <p:spPr>
          <a:xfrm>
            <a:off x="5304731" y="700815"/>
            <a:ext cx="3379017" cy="750242"/>
          </a:xfrm>
          <a:prstGeom prst="rect">
            <a:avLst/>
          </a:prstGeom>
          <a:noFill/>
          <a:ln>
            <a:noFill/>
          </a:ln>
        </p:spPr>
      </p:pic>
      <p:pic>
        <p:nvPicPr>
          <p:cNvPr id="394" name="Google Shape;394;p33"/>
          <p:cNvPicPr preferRelativeResize="0"/>
          <p:nvPr/>
        </p:nvPicPr>
        <p:blipFill>
          <a:blip r:embed="rId6">
            <a:alphaModFix/>
          </a:blip>
          <a:stretch>
            <a:fillRect/>
          </a:stretch>
        </p:blipFill>
        <p:spPr>
          <a:xfrm flipH="1">
            <a:off x="3238063" y="3866360"/>
            <a:ext cx="2667875" cy="1206415"/>
          </a:xfrm>
          <a:prstGeom prst="rect">
            <a:avLst/>
          </a:prstGeom>
          <a:noFill/>
          <a:ln>
            <a:noFill/>
          </a:ln>
        </p:spPr>
      </p:pic>
      <p:grpSp>
        <p:nvGrpSpPr>
          <p:cNvPr id="395" name="Google Shape;395;p33"/>
          <p:cNvGrpSpPr/>
          <p:nvPr/>
        </p:nvGrpSpPr>
        <p:grpSpPr>
          <a:xfrm>
            <a:off x="707775" y="603575"/>
            <a:ext cx="2291650" cy="2310525"/>
            <a:chOff x="311700" y="537550"/>
            <a:chExt cx="2291650" cy="2310525"/>
          </a:xfrm>
        </p:grpSpPr>
        <p:pic>
          <p:nvPicPr>
            <p:cNvPr id="396" name="Google Shape;396;p33"/>
            <p:cNvPicPr preferRelativeResize="0"/>
            <p:nvPr/>
          </p:nvPicPr>
          <p:blipFill rotWithShape="1">
            <a:blip r:embed="rId7">
              <a:alphaModFix/>
            </a:blip>
            <a:srcRect b="27024" l="18993" r="18631" t="28053"/>
            <a:stretch/>
          </p:blipFill>
          <p:spPr>
            <a:xfrm>
              <a:off x="311700" y="537550"/>
              <a:ext cx="2291650" cy="2310525"/>
            </a:xfrm>
            <a:prstGeom prst="rect">
              <a:avLst/>
            </a:prstGeom>
            <a:noFill/>
            <a:ln>
              <a:noFill/>
            </a:ln>
          </p:spPr>
        </p:pic>
        <p:sp>
          <p:nvSpPr>
            <p:cNvPr id="397" name="Google Shape;397;p33"/>
            <p:cNvSpPr txBox="1"/>
            <p:nvPr/>
          </p:nvSpPr>
          <p:spPr>
            <a:xfrm>
              <a:off x="665375" y="1187550"/>
              <a:ext cx="15843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chemeClr val="dk1"/>
                  </a:solidFill>
                  <a:latin typeface="Courier New"/>
                  <a:ea typeface="Courier New"/>
                  <a:cs typeface="Courier New"/>
                  <a:sym typeface="Courier New"/>
                </a:rPr>
                <a:t>LIBRARY</a:t>
              </a:r>
              <a:endParaRPr sz="2000">
                <a:solidFill>
                  <a:schemeClr val="dk1"/>
                </a:solidFill>
                <a:latin typeface="Courier New"/>
                <a:ea typeface="Courier New"/>
                <a:cs typeface="Courier New"/>
                <a:sym typeface="Courier New"/>
              </a:endParaRPr>
            </a:p>
          </p:txBody>
        </p:sp>
      </p:grpSp>
      <p:sp>
        <p:nvSpPr>
          <p:cNvPr id="398" name="Google Shape;398;p33"/>
          <p:cNvSpPr txBox="1"/>
          <p:nvPr/>
        </p:nvSpPr>
        <p:spPr>
          <a:xfrm>
            <a:off x="208250" y="2790000"/>
            <a:ext cx="32907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1"/>
                </a:solidFill>
              </a:rPr>
              <a:t>SRA </a:t>
            </a:r>
            <a:endParaRPr sz="1600">
              <a:solidFill>
                <a:schemeClr val="dk1"/>
              </a:solidFill>
            </a:endParaRPr>
          </a:p>
          <a:p>
            <a:pPr indent="0" lvl="0" marL="0" rtl="0" algn="ctr">
              <a:spcBef>
                <a:spcPts val="0"/>
              </a:spcBef>
              <a:spcAft>
                <a:spcPts val="0"/>
              </a:spcAft>
              <a:buNone/>
            </a:pPr>
            <a:r>
              <a:rPr lang="en" sz="1100">
                <a:solidFill>
                  <a:schemeClr val="dk1"/>
                </a:solidFill>
              </a:rPr>
              <a:t>(Sequence Read Archive → Library)</a:t>
            </a:r>
            <a:endParaRPr sz="1100">
              <a:solidFill>
                <a:schemeClr val="dk1"/>
              </a:solidFill>
            </a:endParaRPr>
          </a:p>
        </p:txBody>
      </p:sp>
      <p:sp>
        <p:nvSpPr>
          <p:cNvPr id="399" name="Google Shape;399;p33"/>
          <p:cNvSpPr txBox="1"/>
          <p:nvPr/>
        </p:nvSpPr>
        <p:spPr>
          <a:xfrm>
            <a:off x="4218450" y="678213"/>
            <a:ext cx="1460100" cy="763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dk2"/>
                </a:solidFill>
              </a:rPr>
              <a:t>PRJ 1</a:t>
            </a:r>
            <a:endParaRPr sz="1600">
              <a:solidFill>
                <a:schemeClr val="dk2"/>
              </a:solidFill>
            </a:endParaRPr>
          </a:p>
          <a:p>
            <a:pPr indent="0" lvl="0" marL="0" rtl="0" algn="ctr">
              <a:spcBef>
                <a:spcPts val="0"/>
              </a:spcBef>
              <a:spcAft>
                <a:spcPts val="0"/>
              </a:spcAft>
              <a:buNone/>
            </a:pPr>
            <a:r>
              <a:rPr lang="en" sz="1000">
                <a:solidFill>
                  <a:schemeClr val="dk2"/>
                </a:solidFill>
              </a:rPr>
              <a:t>(Project → Shelf)</a:t>
            </a:r>
            <a:r>
              <a:rPr lang="en" sz="1600">
                <a:solidFill>
                  <a:schemeClr val="dk2"/>
                </a:solidFill>
              </a:rPr>
              <a:t> </a:t>
            </a:r>
            <a:endParaRPr sz="1100">
              <a:solidFill>
                <a:schemeClr val="dk2"/>
              </a:solidFill>
            </a:endParaRPr>
          </a:p>
        </p:txBody>
      </p:sp>
      <p:sp>
        <p:nvSpPr>
          <p:cNvPr id="400" name="Google Shape;400;p33"/>
          <p:cNvSpPr txBox="1"/>
          <p:nvPr/>
        </p:nvSpPr>
        <p:spPr>
          <a:xfrm>
            <a:off x="4565975" y="1752550"/>
            <a:ext cx="98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3D85C6"/>
                </a:solidFill>
              </a:rPr>
              <a:t>PRJ 2 </a:t>
            </a:r>
            <a:endParaRPr sz="1100">
              <a:solidFill>
                <a:srgbClr val="3D85C6"/>
              </a:solidFill>
            </a:endParaRPr>
          </a:p>
        </p:txBody>
      </p:sp>
      <p:sp>
        <p:nvSpPr>
          <p:cNvPr id="401" name="Google Shape;401;p33"/>
          <p:cNvSpPr txBox="1"/>
          <p:nvPr/>
        </p:nvSpPr>
        <p:spPr>
          <a:xfrm>
            <a:off x="4552350" y="2583713"/>
            <a:ext cx="9885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rPr>
              <a:t>PRJ 3 </a:t>
            </a:r>
            <a:endParaRPr sz="1100">
              <a:solidFill>
                <a:schemeClr val="accent6"/>
              </a:solidFill>
            </a:endParaRPr>
          </a:p>
        </p:txBody>
      </p:sp>
      <p:sp>
        <p:nvSpPr>
          <p:cNvPr id="402" name="Google Shape;402;p33"/>
          <p:cNvSpPr/>
          <p:nvPr/>
        </p:nvSpPr>
        <p:spPr>
          <a:xfrm>
            <a:off x="6594240" y="2275958"/>
            <a:ext cx="231000" cy="8211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03" name="Google Shape;403;p33"/>
          <p:cNvCxnSpPr/>
          <p:nvPr/>
        </p:nvCxnSpPr>
        <p:spPr>
          <a:xfrm flipH="1">
            <a:off x="5637950" y="3659100"/>
            <a:ext cx="708900" cy="547800"/>
          </a:xfrm>
          <a:prstGeom prst="straightConnector1">
            <a:avLst/>
          </a:prstGeom>
          <a:noFill/>
          <a:ln cap="flat" cmpd="sng" w="9525">
            <a:solidFill>
              <a:schemeClr val="dk1"/>
            </a:solidFill>
            <a:prstDash val="solid"/>
            <a:round/>
            <a:headEnd len="med" w="med" type="none"/>
            <a:tailEnd len="med" w="med" type="triangle"/>
          </a:ln>
        </p:spPr>
      </p:cxnSp>
      <p:sp>
        <p:nvSpPr>
          <p:cNvPr id="404" name="Google Shape;404;p33"/>
          <p:cNvSpPr txBox="1"/>
          <p:nvPr/>
        </p:nvSpPr>
        <p:spPr>
          <a:xfrm>
            <a:off x="5871613" y="3059005"/>
            <a:ext cx="1676400" cy="5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rPr>
              <a:t>SRX </a:t>
            </a:r>
            <a:endParaRPr sz="1600">
              <a:solidFill>
                <a:schemeClr val="accent6"/>
              </a:solidFill>
            </a:endParaRPr>
          </a:p>
          <a:p>
            <a:pPr indent="0" lvl="0" marL="0" rtl="0" algn="ctr">
              <a:spcBef>
                <a:spcPts val="0"/>
              </a:spcBef>
              <a:spcAft>
                <a:spcPts val="0"/>
              </a:spcAft>
              <a:buNone/>
            </a:pPr>
            <a:r>
              <a:rPr lang="en" sz="1000">
                <a:solidFill>
                  <a:schemeClr val="accent6"/>
                </a:solidFill>
              </a:rPr>
              <a:t>(Experiment → book)</a:t>
            </a:r>
            <a:endParaRPr sz="1000">
              <a:solidFill>
                <a:schemeClr val="accent6"/>
              </a:solidFill>
            </a:endParaRPr>
          </a:p>
        </p:txBody>
      </p:sp>
      <p:sp>
        <p:nvSpPr>
          <p:cNvPr id="405" name="Google Shape;405;p33"/>
          <p:cNvSpPr txBox="1"/>
          <p:nvPr/>
        </p:nvSpPr>
        <p:spPr>
          <a:xfrm>
            <a:off x="4268550" y="3285100"/>
            <a:ext cx="17778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rPr>
              <a:t>SAM </a:t>
            </a:r>
            <a:endParaRPr sz="1600">
              <a:solidFill>
                <a:schemeClr val="accent6"/>
              </a:solidFill>
            </a:endParaRPr>
          </a:p>
          <a:p>
            <a:pPr indent="0" lvl="0" marL="0" rtl="0" algn="ctr">
              <a:spcBef>
                <a:spcPts val="0"/>
              </a:spcBef>
              <a:spcAft>
                <a:spcPts val="0"/>
              </a:spcAft>
              <a:buNone/>
            </a:pPr>
            <a:r>
              <a:rPr lang="en" sz="1000">
                <a:solidFill>
                  <a:schemeClr val="accent6"/>
                </a:solidFill>
              </a:rPr>
              <a:t>(Sample → Chapter)</a:t>
            </a:r>
            <a:endParaRPr sz="1000">
              <a:solidFill>
                <a:schemeClr val="accent6"/>
              </a:solidFill>
            </a:endParaRPr>
          </a:p>
        </p:txBody>
      </p:sp>
      <p:sp>
        <p:nvSpPr>
          <p:cNvPr id="406" name="Google Shape;406;p33"/>
          <p:cNvSpPr txBox="1"/>
          <p:nvPr/>
        </p:nvSpPr>
        <p:spPr>
          <a:xfrm>
            <a:off x="1617075" y="3788000"/>
            <a:ext cx="1777800" cy="665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chemeClr val="accent6"/>
                </a:solidFill>
              </a:rPr>
              <a:t>SRR </a:t>
            </a:r>
            <a:endParaRPr sz="1600">
              <a:solidFill>
                <a:schemeClr val="accent6"/>
              </a:solidFill>
            </a:endParaRPr>
          </a:p>
          <a:p>
            <a:pPr indent="0" lvl="0" marL="0" rtl="0" algn="ctr">
              <a:spcBef>
                <a:spcPts val="0"/>
              </a:spcBef>
              <a:spcAft>
                <a:spcPts val="0"/>
              </a:spcAft>
              <a:buNone/>
            </a:pPr>
            <a:r>
              <a:rPr lang="en" sz="1000">
                <a:solidFill>
                  <a:schemeClr val="accent6"/>
                </a:solidFill>
              </a:rPr>
              <a:t>(Run → Paragraph)</a:t>
            </a:r>
            <a:endParaRPr sz="1000">
              <a:solidFill>
                <a:schemeClr val="accent6"/>
              </a:solidFill>
            </a:endParaRPr>
          </a:p>
        </p:txBody>
      </p:sp>
      <p:sp>
        <p:nvSpPr>
          <p:cNvPr id="407" name="Google Shape;407;p33"/>
          <p:cNvSpPr txBox="1"/>
          <p:nvPr/>
        </p:nvSpPr>
        <p:spPr>
          <a:xfrm>
            <a:off x="2898925" y="3788000"/>
            <a:ext cx="824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6"/>
                </a:solidFill>
              </a:rPr>
              <a:t>SRR 1</a:t>
            </a:r>
            <a:endParaRPr sz="500">
              <a:solidFill>
                <a:schemeClr val="accent6"/>
              </a:solidFill>
            </a:endParaRPr>
          </a:p>
        </p:txBody>
      </p:sp>
      <p:sp>
        <p:nvSpPr>
          <p:cNvPr id="408" name="Google Shape;408;p33"/>
          <p:cNvSpPr txBox="1"/>
          <p:nvPr/>
        </p:nvSpPr>
        <p:spPr>
          <a:xfrm>
            <a:off x="2864175" y="4272763"/>
            <a:ext cx="824100" cy="39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6"/>
                </a:solidFill>
              </a:rPr>
              <a:t>SRR 2</a:t>
            </a:r>
            <a:endParaRPr sz="500">
              <a:solidFill>
                <a:schemeClr val="accent6"/>
              </a:solidFill>
            </a:endParaRPr>
          </a:p>
        </p:txBody>
      </p:sp>
      <p:sp>
        <p:nvSpPr>
          <p:cNvPr id="409" name="Google Shape;409;p33"/>
          <p:cNvSpPr txBox="1"/>
          <p:nvPr/>
        </p:nvSpPr>
        <p:spPr>
          <a:xfrm rot="848245">
            <a:off x="3840624" y="3659048"/>
            <a:ext cx="824162" cy="393564"/>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6"/>
                </a:solidFill>
              </a:rPr>
              <a:t>SAM 1</a:t>
            </a:r>
            <a:endParaRPr sz="500">
              <a:solidFill>
                <a:schemeClr val="accent6"/>
              </a:solidFill>
            </a:endParaRPr>
          </a:p>
        </p:txBody>
      </p:sp>
      <p:sp>
        <p:nvSpPr>
          <p:cNvPr id="410" name="Google Shape;410;p33"/>
          <p:cNvSpPr txBox="1"/>
          <p:nvPr/>
        </p:nvSpPr>
        <p:spPr>
          <a:xfrm rot="-459317">
            <a:off x="4587946" y="3736080"/>
            <a:ext cx="824246" cy="39343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chemeClr val="accent6"/>
                </a:solidFill>
              </a:rPr>
              <a:t>SAM 2</a:t>
            </a:r>
            <a:endParaRPr sz="500">
              <a:solidFill>
                <a:schemeClr val="accent6"/>
              </a:solidFill>
            </a:endParaRPr>
          </a:p>
        </p:txBody>
      </p:sp>
      <p:pic>
        <p:nvPicPr>
          <p:cNvPr id="411" name="Google Shape;411;p33"/>
          <p:cNvPicPr preferRelativeResize="0"/>
          <p:nvPr/>
        </p:nvPicPr>
        <p:blipFill>
          <a:blip r:embed="rId8">
            <a:alphaModFix amt="88000"/>
          </a:blip>
          <a:stretch>
            <a:fillRect/>
          </a:stretch>
        </p:blipFill>
        <p:spPr>
          <a:xfrm>
            <a:off x="558255" y="603575"/>
            <a:ext cx="3024075" cy="2791475"/>
          </a:xfrm>
          <a:prstGeom prst="rect">
            <a:avLst/>
          </a:prstGeom>
          <a:noFill/>
          <a:ln>
            <a:noFill/>
          </a:ln>
        </p:spPr>
      </p:pic>
      <p:pic>
        <p:nvPicPr>
          <p:cNvPr id="412" name="Google Shape;412;p33"/>
          <p:cNvPicPr preferRelativeResize="0"/>
          <p:nvPr/>
        </p:nvPicPr>
        <p:blipFill>
          <a:blip r:embed="rId8">
            <a:alphaModFix amt="88000"/>
          </a:blip>
          <a:stretch>
            <a:fillRect/>
          </a:stretch>
        </p:blipFill>
        <p:spPr>
          <a:xfrm>
            <a:off x="4055950" y="462825"/>
            <a:ext cx="2499125" cy="2720775"/>
          </a:xfrm>
          <a:prstGeom prst="rect">
            <a:avLst/>
          </a:prstGeom>
          <a:noFill/>
          <a:ln>
            <a:noFill/>
          </a:ln>
        </p:spPr>
      </p:pic>
      <p:pic>
        <p:nvPicPr>
          <p:cNvPr id="413" name="Google Shape;413;p33"/>
          <p:cNvPicPr preferRelativeResize="0"/>
          <p:nvPr/>
        </p:nvPicPr>
        <p:blipFill>
          <a:blip r:embed="rId8">
            <a:alphaModFix amt="88000"/>
          </a:blip>
          <a:stretch>
            <a:fillRect/>
          </a:stretch>
        </p:blipFill>
        <p:spPr>
          <a:xfrm>
            <a:off x="6864425" y="691625"/>
            <a:ext cx="2221383" cy="2418400"/>
          </a:xfrm>
          <a:prstGeom prst="rect">
            <a:avLst/>
          </a:prstGeom>
          <a:noFill/>
          <a:ln>
            <a:noFill/>
          </a:ln>
        </p:spPr>
      </p:pic>
      <p:pic>
        <p:nvPicPr>
          <p:cNvPr id="414" name="Google Shape;414;p33"/>
          <p:cNvPicPr preferRelativeResize="0"/>
          <p:nvPr/>
        </p:nvPicPr>
        <p:blipFill>
          <a:blip r:embed="rId8">
            <a:alphaModFix amt="88000"/>
          </a:blip>
          <a:stretch>
            <a:fillRect/>
          </a:stretch>
        </p:blipFill>
        <p:spPr>
          <a:xfrm>
            <a:off x="6549700" y="603575"/>
            <a:ext cx="320250" cy="1672375"/>
          </a:xfrm>
          <a:prstGeom prst="rect">
            <a:avLst/>
          </a:prstGeom>
          <a:noFill/>
          <a:ln>
            <a:noFill/>
          </a:ln>
        </p:spPr>
      </p:pic>
      <p:pic>
        <p:nvPicPr>
          <p:cNvPr id="415" name="Google Shape;415;p33"/>
          <p:cNvPicPr preferRelativeResize="0"/>
          <p:nvPr/>
        </p:nvPicPr>
        <p:blipFill>
          <a:blip r:embed="rId8">
            <a:alphaModFix amt="88000"/>
          </a:blip>
          <a:stretch>
            <a:fillRect/>
          </a:stretch>
        </p:blipFill>
        <p:spPr>
          <a:xfrm rot="303196">
            <a:off x="1311806" y="3532037"/>
            <a:ext cx="2228537" cy="909228"/>
          </a:xfrm>
          <a:prstGeom prst="rect">
            <a:avLst/>
          </a:prstGeom>
          <a:noFill/>
          <a:ln>
            <a:noFill/>
          </a:ln>
        </p:spPr>
      </p:pic>
      <p:sp>
        <p:nvSpPr>
          <p:cNvPr id="416" name="Google Shape;416;p33"/>
          <p:cNvSpPr txBox="1"/>
          <p:nvPr/>
        </p:nvSpPr>
        <p:spPr>
          <a:xfrm>
            <a:off x="6424100" y="3788000"/>
            <a:ext cx="2221500" cy="110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1"/>
                </a:solidFill>
              </a:rPr>
              <a:t>Multiple experiments (SRX) using the same sample (SAM)</a:t>
            </a:r>
            <a:endParaRPr sz="1700">
              <a:solidFill>
                <a:schemeClr val="dk1"/>
              </a:solidFill>
            </a:endParaRPr>
          </a:p>
        </p:txBody>
      </p:sp>
      <p:sp>
        <p:nvSpPr>
          <p:cNvPr id="417" name="Google Shape;417;p33"/>
          <p:cNvSpPr txBox="1"/>
          <p:nvPr>
            <p:ph type="title"/>
          </p:nvPr>
        </p:nvSpPr>
        <p:spPr>
          <a:xfrm>
            <a:off x="623400" y="-445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NCBI Data Acronyms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4"/>
          <p:cNvSpPr txBox="1"/>
          <p:nvPr>
            <p:ph type="title"/>
          </p:nvPr>
        </p:nvSpPr>
        <p:spPr>
          <a:xfrm>
            <a:off x="3117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Take home messages</a:t>
            </a:r>
            <a:endParaRPr/>
          </a:p>
        </p:txBody>
      </p:sp>
      <p:sp>
        <p:nvSpPr>
          <p:cNvPr id="423" name="Google Shape;423;p34"/>
          <p:cNvSpPr txBox="1"/>
          <p:nvPr>
            <p:ph idx="1" type="body"/>
          </p:nvPr>
        </p:nvSpPr>
        <p:spPr>
          <a:xfrm>
            <a:off x="311700" y="827725"/>
            <a:ext cx="8520600" cy="3835500"/>
          </a:xfrm>
          <a:prstGeom prst="rect">
            <a:avLst/>
          </a:prstGeom>
        </p:spPr>
        <p:txBody>
          <a:bodyPr anchorCtr="0" anchor="t" bIns="45700" lIns="91425" spcFirstLastPara="1" rIns="91425" wrap="square" tIns="45700">
            <a:noAutofit/>
          </a:bodyPr>
          <a:lstStyle/>
          <a:p>
            <a:pPr indent="-381000" lvl="0" marL="457200" rtl="0" algn="ctr">
              <a:spcBef>
                <a:spcPts val="480"/>
              </a:spcBef>
              <a:spcAft>
                <a:spcPts val="0"/>
              </a:spcAft>
              <a:buSzPts val="2400"/>
              <a:buChar char="•"/>
            </a:pPr>
            <a:r>
              <a:rPr lang="en"/>
              <a:t>Sequence details are important (i.e. single vs paired).</a:t>
            </a:r>
            <a:endParaRPr/>
          </a:p>
          <a:p>
            <a:pPr indent="0" lvl="0" marL="457200" rtl="0" algn="ctr">
              <a:spcBef>
                <a:spcPts val="480"/>
              </a:spcBef>
              <a:spcAft>
                <a:spcPts val="0"/>
              </a:spcAft>
              <a:buNone/>
            </a:pPr>
            <a:r>
              <a:t/>
            </a:r>
            <a:endParaRPr/>
          </a:p>
          <a:p>
            <a:pPr indent="-381000" lvl="0" marL="457200" rtl="0" algn="ctr">
              <a:spcBef>
                <a:spcPts val="480"/>
              </a:spcBef>
              <a:spcAft>
                <a:spcPts val="0"/>
              </a:spcAft>
              <a:buSzPts val="2400"/>
              <a:buChar char="•"/>
            </a:pPr>
            <a:r>
              <a:rPr lang="en"/>
              <a:t>Difference between long and short-read sequencing.</a:t>
            </a:r>
            <a:endParaRPr/>
          </a:p>
          <a:p>
            <a:pPr indent="0" lvl="0" marL="457200" rtl="0" algn="ctr">
              <a:spcBef>
                <a:spcPts val="480"/>
              </a:spcBef>
              <a:spcAft>
                <a:spcPts val="0"/>
              </a:spcAft>
              <a:buNone/>
            </a:pPr>
            <a:r>
              <a:t/>
            </a:r>
            <a:endParaRPr/>
          </a:p>
          <a:p>
            <a:pPr indent="-381000" lvl="0" marL="457200" rtl="0" algn="ctr">
              <a:spcBef>
                <a:spcPts val="480"/>
              </a:spcBef>
              <a:spcAft>
                <a:spcPts val="0"/>
              </a:spcAft>
              <a:buSzPts val="2400"/>
              <a:buChar char="•"/>
            </a:pPr>
            <a:r>
              <a:rPr lang="en"/>
              <a:t>FASTq files contain important information.</a:t>
            </a:r>
            <a:endParaRPr/>
          </a:p>
          <a:p>
            <a:pPr indent="0" lvl="0" marL="457200" rtl="0" algn="ctr">
              <a:spcBef>
                <a:spcPts val="480"/>
              </a:spcBef>
              <a:spcAft>
                <a:spcPts val="0"/>
              </a:spcAft>
              <a:buNone/>
            </a:pPr>
            <a:r>
              <a:t/>
            </a:r>
            <a:endParaRPr/>
          </a:p>
          <a:p>
            <a:pPr indent="-381000" lvl="0" marL="457200" rtl="0" algn="ctr">
              <a:spcBef>
                <a:spcPts val="480"/>
              </a:spcBef>
              <a:spcAft>
                <a:spcPts val="0"/>
              </a:spcAft>
              <a:buSzPts val="2400"/>
              <a:buChar char="•"/>
            </a:pPr>
            <a:r>
              <a:rPr lang="en"/>
              <a:t>Numerous public databases for genomic data.</a:t>
            </a:r>
            <a:endParaRPr/>
          </a:p>
          <a:p>
            <a:pPr indent="0" lvl="0" marL="457200" rtl="0" algn="ctr">
              <a:spcBef>
                <a:spcPts val="480"/>
              </a:spcBef>
              <a:spcAft>
                <a:spcPts val="0"/>
              </a:spcAft>
              <a:buNone/>
            </a:pPr>
            <a:r>
              <a:t/>
            </a:r>
            <a:endParaRPr/>
          </a:p>
          <a:p>
            <a:pPr indent="-381000" lvl="0" marL="457200" rtl="0" algn="ctr">
              <a:spcBef>
                <a:spcPts val="480"/>
              </a:spcBef>
              <a:spcAft>
                <a:spcPts val="0"/>
              </a:spcAft>
              <a:buSzPts val="2400"/>
              <a:buChar char="•"/>
            </a:pPr>
            <a:r>
              <a:rPr lang="en"/>
              <a:t>SRA → PRJ → SRX → SAM → SRR.</a:t>
            </a:r>
            <a:endParaRPr/>
          </a:p>
          <a:p>
            <a:pPr indent="0" lvl="0" marL="457200" rtl="0" algn="ctr">
              <a:spcBef>
                <a:spcPts val="480"/>
              </a:spcBef>
              <a:spcAft>
                <a:spcPts val="0"/>
              </a:spcAft>
              <a:buNone/>
            </a:pPr>
            <a:r>
              <a:t/>
            </a:r>
            <a:endParaRPr/>
          </a:p>
        </p:txBody>
      </p:sp>
      <p:sp>
        <p:nvSpPr>
          <p:cNvPr id="424" name="Google Shape;424;p34"/>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5"/>
          <p:cNvSpPr txBox="1"/>
          <p:nvPr>
            <p:ph type="title"/>
          </p:nvPr>
        </p:nvSpPr>
        <p:spPr>
          <a:xfrm>
            <a:off x="3117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Questions</a:t>
            </a:r>
            <a:endParaRPr/>
          </a:p>
        </p:txBody>
      </p:sp>
      <p:sp>
        <p:nvSpPr>
          <p:cNvPr id="430" name="Google Shape;430;p35"/>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431" name="Google Shape;431;p35"/>
          <p:cNvPicPr preferRelativeResize="0"/>
          <p:nvPr/>
        </p:nvPicPr>
        <p:blipFill rotWithShape="1">
          <a:blip r:embed="rId3">
            <a:alphaModFix/>
          </a:blip>
          <a:srcRect b="13882" l="33262" r="31287" t="14780"/>
          <a:stretch/>
        </p:blipFill>
        <p:spPr>
          <a:xfrm>
            <a:off x="3597913" y="800428"/>
            <a:ext cx="1932959" cy="3889935"/>
          </a:xfrm>
          <a:prstGeom prst="rect">
            <a:avLst/>
          </a:prstGeom>
          <a:noFill/>
          <a:ln>
            <a:noFill/>
          </a:ln>
        </p:spPr>
      </p:pic>
      <p:sp>
        <p:nvSpPr>
          <p:cNvPr id="432" name="Google Shape;432;p35"/>
          <p:cNvSpPr/>
          <p:nvPr/>
        </p:nvSpPr>
        <p:spPr>
          <a:xfrm>
            <a:off x="5026951" y="3421534"/>
            <a:ext cx="519000" cy="444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6"/>
          <p:cNvSpPr txBox="1"/>
          <p:nvPr>
            <p:ph type="title"/>
          </p:nvPr>
        </p:nvSpPr>
        <p:spPr>
          <a:xfrm>
            <a:off x="3117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Gene sequencing</a:t>
            </a:r>
            <a:endParaRPr/>
          </a:p>
        </p:txBody>
      </p:sp>
      <p:sp>
        <p:nvSpPr>
          <p:cNvPr id="102" name="Google Shape;102;p16"/>
          <p:cNvSpPr txBox="1"/>
          <p:nvPr>
            <p:ph idx="1" type="body"/>
          </p:nvPr>
        </p:nvSpPr>
        <p:spPr>
          <a:xfrm>
            <a:off x="3252300" y="704175"/>
            <a:ext cx="5580000" cy="3132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550">
                <a:highlight>
                  <a:srgbClr val="FFFFFF"/>
                </a:highlight>
              </a:rPr>
              <a:t>The Mendelian gene is a basic unit of heredity. </a:t>
            </a:r>
            <a:endParaRPr sz="1550">
              <a:highlight>
                <a:srgbClr val="FFFFFF"/>
              </a:highlight>
            </a:endParaRPr>
          </a:p>
          <a:p>
            <a:pPr indent="0" lvl="0" marL="0" rtl="0" algn="ctr">
              <a:spcBef>
                <a:spcPts val="480"/>
              </a:spcBef>
              <a:spcAft>
                <a:spcPts val="0"/>
              </a:spcAft>
              <a:buNone/>
            </a:pPr>
            <a:r>
              <a:t/>
            </a:r>
            <a:endParaRPr sz="1550">
              <a:highlight>
                <a:srgbClr val="FFFFFF"/>
              </a:highlight>
            </a:endParaRPr>
          </a:p>
        </p:txBody>
      </p:sp>
      <p:sp>
        <p:nvSpPr>
          <p:cNvPr id="103" name="Google Shape;103;p16"/>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pic>
        <p:nvPicPr>
          <p:cNvPr id="104" name="Google Shape;104;p16"/>
          <p:cNvPicPr preferRelativeResize="0"/>
          <p:nvPr/>
        </p:nvPicPr>
        <p:blipFill>
          <a:blip r:embed="rId3">
            <a:alphaModFix/>
          </a:blip>
          <a:stretch>
            <a:fillRect/>
          </a:stretch>
        </p:blipFill>
        <p:spPr>
          <a:xfrm>
            <a:off x="311699" y="1061663"/>
            <a:ext cx="2485600" cy="2519823"/>
          </a:xfrm>
          <a:prstGeom prst="rect">
            <a:avLst/>
          </a:prstGeom>
          <a:noFill/>
          <a:ln>
            <a:noFill/>
          </a:ln>
        </p:spPr>
      </p:pic>
      <p:grpSp>
        <p:nvGrpSpPr>
          <p:cNvPr id="105" name="Google Shape;105;p16"/>
          <p:cNvGrpSpPr/>
          <p:nvPr/>
        </p:nvGrpSpPr>
        <p:grpSpPr>
          <a:xfrm>
            <a:off x="639969" y="3622525"/>
            <a:ext cx="7913276" cy="1434299"/>
            <a:chOff x="639969" y="3622525"/>
            <a:chExt cx="7913276" cy="1434299"/>
          </a:xfrm>
        </p:grpSpPr>
        <p:pic>
          <p:nvPicPr>
            <p:cNvPr id="106" name="Google Shape;106;p16"/>
            <p:cNvPicPr preferRelativeResize="0"/>
            <p:nvPr/>
          </p:nvPicPr>
          <p:blipFill>
            <a:blip r:embed="rId4">
              <a:alphaModFix/>
            </a:blip>
            <a:stretch>
              <a:fillRect/>
            </a:stretch>
          </p:blipFill>
          <p:spPr>
            <a:xfrm>
              <a:off x="6732544" y="3672275"/>
              <a:ext cx="1192138" cy="851599"/>
            </a:xfrm>
            <a:prstGeom prst="rect">
              <a:avLst/>
            </a:prstGeom>
            <a:noFill/>
            <a:ln>
              <a:noFill/>
            </a:ln>
          </p:spPr>
        </p:pic>
        <p:pic>
          <p:nvPicPr>
            <p:cNvPr id="107" name="Google Shape;107;p16"/>
            <p:cNvPicPr preferRelativeResize="0"/>
            <p:nvPr/>
          </p:nvPicPr>
          <p:blipFill>
            <a:blip r:embed="rId5">
              <a:alphaModFix/>
            </a:blip>
            <a:stretch>
              <a:fillRect/>
            </a:stretch>
          </p:blipFill>
          <p:spPr>
            <a:xfrm>
              <a:off x="7663778" y="4158825"/>
              <a:ext cx="889467" cy="851599"/>
            </a:xfrm>
            <a:prstGeom prst="rect">
              <a:avLst/>
            </a:prstGeom>
            <a:noFill/>
            <a:ln>
              <a:noFill/>
            </a:ln>
          </p:spPr>
        </p:pic>
        <p:pic>
          <p:nvPicPr>
            <p:cNvPr id="108" name="Google Shape;108;p16"/>
            <p:cNvPicPr preferRelativeResize="0"/>
            <p:nvPr/>
          </p:nvPicPr>
          <p:blipFill>
            <a:blip r:embed="rId6">
              <a:alphaModFix/>
            </a:blip>
            <a:stretch>
              <a:fillRect/>
            </a:stretch>
          </p:blipFill>
          <p:spPr>
            <a:xfrm>
              <a:off x="6162029" y="4205225"/>
              <a:ext cx="1006513" cy="851596"/>
            </a:xfrm>
            <a:prstGeom prst="rect">
              <a:avLst/>
            </a:prstGeom>
            <a:noFill/>
            <a:ln>
              <a:noFill/>
            </a:ln>
          </p:spPr>
        </p:pic>
        <p:pic>
          <p:nvPicPr>
            <p:cNvPr id="109" name="Google Shape;109;p16"/>
            <p:cNvPicPr preferRelativeResize="0"/>
            <p:nvPr/>
          </p:nvPicPr>
          <p:blipFill>
            <a:blip r:embed="rId7">
              <a:alphaModFix/>
            </a:blip>
            <a:stretch>
              <a:fillRect/>
            </a:stretch>
          </p:blipFill>
          <p:spPr>
            <a:xfrm>
              <a:off x="5142988" y="3622526"/>
              <a:ext cx="1255225" cy="691896"/>
            </a:xfrm>
            <a:prstGeom prst="rect">
              <a:avLst/>
            </a:prstGeom>
            <a:noFill/>
            <a:ln>
              <a:noFill/>
            </a:ln>
          </p:spPr>
        </p:pic>
        <p:pic>
          <p:nvPicPr>
            <p:cNvPr id="110" name="Google Shape;110;p16"/>
            <p:cNvPicPr preferRelativeResize="0"/>
            <p:nvPr/>
          </p:nvPicPr>
          <p:blipFill>
            <a:blip r:embed="rId8">
              <a:alphaModFix/>
            </a:blip>
            <a:stretch>
              <a:fillRect/>
            </a:stretch>
          </p:blipFill>
          <p:spPr>
            <a:xfrm>
              <a:off x="4780842" y="4205225"/>
              <a:ext cx="785640" cy="851599"/>
            </a:xfrm>
            <a:prstGeom prst="rect">
              <a:avLst/>
            </a:prstGeom>
            <a:noFill/>
            <a:ln>
              <a:noFill/>
            </a:ln>
          </p:spPr>
        </p:pic>
        <p:pic>
          <p:nvPicPr>
            <p:cNvPr id="111" name="Google Shape;111;p16"/>
            <p:cNvPicPr preferRelativeResize="0"/>
            <p:nvPr/>
          </p:nvPicPr>
          <p:blipFill>
            <a:blip r:embed="rId9">
              <a:alphaModFix/>
            </a:blip>
            <a:stretch>
              <a:fillRect/>
            </a:stretch>
          </p:blipFill>
          <p:spPr>
            <a:xfrm>
              <a:off x="3677018" y="4158825"/>
              <a:ext cx="404039" cy="851602"/>
            </a:xfrm>
            <a:prstGeom prst="rect">
              <a:avLst/>
            </a:prstGeom>
            <a:noFill/>
            <a:ln>
              <a:noFill/>
            </a:ln>
          </p:spPr>
        </p:pic>
        <p:pic>
          <p:nvPicPr>
            <p:cNvPr id="112" name="Google Shape;112;p16"/>
            <p:cNvPicPr preferRelativeResize="0"/>
            <p:nvPr/>
          </p:nvPicPr>
          <p:blipFill>
            <a:blip r:embed="rId10">
              <a:alphaModFix/>
            </a:blip>
            <a:stretch>
              <a:fillRect/>
            </a:stretch>
          </p:blipFill>
          <p:spPr>
            <a:xfrm>
              <a:off x="3109435" y="3811625"/>
              <a:ext cx="440853" cy="851597"/>
            </a:xfrm>
            <a:prstGeom prst="rect">
              <a:avLst/>
            </a:prstGeom>
            <a:noFill/>
            <a:ln>
              <a:noFill/>
            </a:ln>
          </p:spPr>
        </p:pic>
        <p:pic>
          <p:nvPicPr>
            <p:cNvPr id="113" name="Google Shape;113;p16"/>
            <p:cNvPicPr preferRelativeResize="0"/>
            <p:nvPr/>
          </p:nvPicPr>
          <p:blipFill>
            <a:blip r:embed="rId11">
              <a:alphaModFix/>
            </a:blip>
            <a:stretch>
              <a:fillRect/>
            </a:stretch>
          </p:blipFill>
          <p:spPr>
            <a:xfrm>
              <a:off x="2259171" y="4158825"/>
              <a:ext cx="718055" cy="851596"/>
            </a:xfrm>
            <a:prstGeom prst="rect">
              <a:avLst/>
            </a:prstGeom>
            <a:noFill/>
            <a:ln>
              <a:noFill/>
            </a:ln>
          </p:spPr>
        </p:pic>
        <p:pic>
          <p:nvPicPr>
            <p:cNvPr id="114" name="Google Shape;114;p16"/>
            <p:cNvPicPr preferRelativeResize="0"/>
            <p:nvPr/>
          </p:nvPicPr>
          <p:blipFill>
            <a:blip r:embed="rId12">
              <a:alphaModFix/>
            </a:blip>
            <a:stretch>
              <a:fillRect/>
            </a:stretch>
          </p:blipFill>
          <p:spPr>
            <a:xfrm>
              <a:off x="1989051" y="3761475"/>
              <a:ext cx="557573" cy="851597"/>
            </a:xfrm>
            <a:prstGeom prst="rect">
              <a:avLst/>
            </a:prstGeom>
            <a:noFill/>
            <a:ln>
              <a:noFill/>
            </a:ln>
          </p:spPr>
        </p:pic>
        <p:pic>
          <p:nvPicPr>
            <p:cNvPr id="115" name="Google Shape;115;p16"/>
            <p:cNvPicPr preferRelativeResize="0"/>
            <p:nvPr/>
          </p:nvPicPr>
          <p:blipFill>
            <a:blip r:embed="rId13">
              <a:alphaModFix/>
            </a:blip>
            <a:stretch>
              <a:fillRect/>
            </a:stretch>
          </p:blipFill>
          <p:spPr>
            <a:xfrm>
              <a:off x="683688" y="4249631"/>
              <a:ext cx="1255226" cy="669986"/>
            </a:xfrm>
            <a:prstGeom prst="rect">
              <a:avLst/>
            </a:prstGeom>
            <a:noFill/>
            <a:ln>
              <a:noFill/>
            </a:ln>
          </p:spPr>
        </p:pic>
        <p:pic>
          <p:nvPicPr>
            <p:cNvPr id="116" name="Google Shape;116;p16"/>
            <p:cNvPicPr preferRelativeResize="0"/>
            <p:nvPr/>
          </p:nvPicPr>
          <p:blipFill>
            <a:blip r:embed="rId14">
              <a:alphaModFix/>
            </a:blip>
            <a:stretch>
              <a:fillRect/>
            </a:stretch>
          </p:blipFill>
          <p:spPr>
            <a:xfrm>
              <a:off x="639969" y="3761475"/>
              <a:ext cx="483334" cy="851596"/>
            </a:xfrm>
            <a:prstGeom prst="rect">
              <a:avLst/>
            </a:prstGeom>
            <a:noFill/>
            <a:ln>
              <a:noFill/>
            </a:ln>
          </p:spPr>
        </p:pic>
        <p:pic>
          <p:nvPicPr>
            <p:cNvPr id="117" name="Google Shape;117;p16"/>
            <p:cNvPicPr preferRelativeResize="0"/>
            <p:nvPr/>
          </p:nvPicPr>
          <p:blipFill>
            <a:blip r:embed="rId15">
              <a:alphaModFix/>
            </a:blip>
            <a:stretch>
              <a:fillRect/>
            </a:stretch>
          </p:blipFill>
          <p:spPr>
            <a:xfrm>
              <a:off x="4113100" y="3622525"/>
              <a:ext cx="997875" cy="851598"/>
            </a:xfrm>
            <a:prstGeom prst="rect">
              <a:avLst/>
            </a:prstGeom>
            <a:noFill/>
            <a:ln>
              <a:noFill/>
            </a:ln>
          </p:spPr>
        </p:pic>
      </p:grpSp>
      <p:pic>
        <p:nvPicPr>
          <p:cNvPr id="118" name="Google Shape;118;p16"/>
          <p:cNvPicPr preferRelativeResize="0"/>
          <p:nvPr/>
        </p:nvPicPr>
        <p:blipFill rotWithShape="1">
          <a:blip r:embed="rId16">
            <a:alphaModFix/>
          </a:blip>
          <a:srcRect b="5517" l="0" r="0" t="0"/>
          <a:stretch/>
        </p:blipFill>
        <p:spPr>
          <a:xfrm>
            <a:off x="967100" y="669550"/>
            <a:ext cx="936000" cy="495225"/>
          </a:xfrm>
          <a:prstGeom prst="rect">
            <a:avLst/>
          </a:prstGeom>
          <a:noFill/>
          <a:ln>
            <a:noFill/>
          </a:ln>
        </p:spPr>
      </p:pic>
      <p:sp>
        <p:nvSpPr>
          <p:cNvPr id="119" name="Google Shape;119;p16"/>
          <p:cNvSpPr txBox="1"/>
          <p:nvPr>
            <p:ph idx="1" type="body"/>
          </p:nvPr>
        </p:nvSpPr>
        <p:spPr>
          <a:xfrm>
            <a:off x="3175475" y="2269925"/>
            <a:ext cx="5752200" cy="10263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400">
                <a:highlight>
                  <a:srgbClr val="FFFFFF"/>
                </a:highlight>
              </a:rPr>
              <a:t>Gene detection in humans: Disease detection (i.e. cancer)</a:t>
            </a:r>
            <a:endParaRPr sz="1400">
              <a:highlight>
                <a:srgbClr val="FFFFFF"/>
              </a:highlight>
            </a:endParaRPr>
          </a:p>
          <a:p>
            <a:pPr indent="0" lvl="0" marL="0" rtl="0" algn="ctr">
              <a:spcBef>
                <a:spcPts val="480"/>
              </a:spcBef>
              <a:spcAft>
                <a:spcPts val="0"/>
              </a:spcAft>
              <a:buNone/>
            </a:pPr>
            <a:r>
              <a:rPr lang="en" sz="1400">
                <a:highlight>
                  <a:srgbClr val="FFFFFF"/>
                </a:highlight>
              </a:rPr>
              <a:t>Gene detection in other animals: Disease detection, breeding.</a:t>
            </a:r>
            <a:endParaRPr sz="1400">
              <a:highlight>
                <a:srgbClr val="FFFFFF"/>
              </a:highlight>
            </a:endParaRPr>
          </a:p>
          <a:p>
            <a:pPr indent="0" lvl="0" marL="0" rtl="0" algn="ctr">
              <a:spcBef>
                <a:spcPts val="480"/>
              </a:spcBef>
              <a:spcAft>
                <a:spcPts val="0"/>
              </a:spcAft>
              <a:buNone/>
            </a:pPr>
            <a:r>
              <a:rPr lang="en" sz="1400">
                <a:highlight>
                  <a:srgbClr val="FFFFFF"/>
                </a:highlight>
              </a:rPr>
              <a:t>Gene detection in pathogens → AMR, virulence, other specific genes</a:t>
            </a:r>
            <a:endParaRPr sz="1400">
              <a:highlight>
                <a:srgbClr val="FFFFFF"/>
              </a:highlight>
            </a:endParaRPr>
          </a:p>
        </p:txBody>
      </p:sp>
      <p:sp>
        <p:nvSpPr>
          <p:cNvPr id="120" name="Google Shape;120;p16"/>
          <p:cNvSpPr txBox="1"/>
          <p:nvPr>
            <p:ph idx="1" type="body"/>
          </p:nvPr>
        </p:nvSpPr>
        <p:spPr>
          <a:xfrm>
            <a:off x="3252300" y="1237225"/>
            <a:ext cx="5580000" cy="6309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550">
                <a:highlight>
                  <a:srgbClr val="FFFFFF"/>
                </a:highlight>
              </a:rPr>
              <a:t>The molecular gene is a sequence of nucleotides in DNA, that is transcribed to produce a functional RNA and protein. </a:t>
            </a:r>
            <a:endParaRPr sz="1550">
              <a:highlight>
                <a:srgbClr val="FFFFFF"/>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
                                        </p:tgtEl>
                                        <p:attrNameLst>
                                          <p:attrName>style.visibility</p:attrName>
                                        </p:attrNameLst>
                                      </p:cBhvr>
                                      <p:to>
                                        <p:strVal val="visible"/>
                                      </p:to>
                                    </p:set>
                                    <p:animEffect filter="fade" transition="in">
                                      <p:cBhvr>
                                        <p:cTn dur="1000"/>
                                        <p:tgtEl>
                                          <p:spTgt spid="102"/>
                                        </p:tgtEl>
                                      </p:cBhvr>
                                    </p:animEffect>
                                  </p:childTnLst>
                                </p:cTn>
                              </p:par>
                              <p:par>
                                <p:cTn fill="hold" nodeType="withEffect" presetClass="entr" presetID="10" presetSubtype="0">
                                  <p:stCondLst>
                                    <p:cond delay="0"/>
                                  </p:stCondLst>
                                  <p:childTnLst>
                                    <p:set>
                                      <p:cBhvr>
                                        <p:cTn dur="1" fill="hold">
                                          <p:stCondLst>
                                            <p:cond delay="0"/>
                                          </p:stCondLst>
                                        </p:cTn>
                                        <p:tgtEl>
                                          <p:spTgt spid="104"/>
                                        </p:tgtEl>
                                        <p:attrNameLst>
                                          <p:attrName>style.visibility</p:attrName>
                                        </p:attrNameLst>
                                      </p:cBhvr>
                                      <p:to>
                                        <p:strVal val="visible"/>
                                      </p:to>
                                    </p:set>
                                    <p:animEffect filter="fade" transition="in">
                                      <p:cBhvr>
                                        <p:cTn dur="1000"/>
                                        <p:tgtEl>
                                          <p:spTgt spid="10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1000"/>
                                        <p:tgtEl>
                                          <p:spTgt spid="1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9"/>
                                        </p:tgtEl>
                                        <p:attrNameLst>
                                          <p:attrName>style.visibility</p:attrName>
                                        </p:attrNameLst>
                                      </p:cBhvr>
                                      <p:to>
                                        <p:strVal val="visible"/>
                                      </p:to>
                                    </p:set>
                                    <p:animEffect filter="fade" transition="in">
                                      <p:cBhvr>
                                        <p:cTn dur="1000"/>
                                        <p:tgtEl>
                                          <p:spTgt spid="119"/>
                                        </p:tgtEl>
                                      </p:cBhvr>
                                    </p:animEffec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par>
                                <p:cTn fill="hold" nodeType="withEffect" presetClass="entr" presetID="10" presetSubtype="0">
                                  <p:stCondLst>
                                    <p:cond delay="0"/>
                                  </p:stCondLst>
                                  <p:childTnLst>
                                    <p:set>
                                      <p:cBhvr>
                                        <p:cTn dur="1" fill="hold">
                                          <p:stCondLst>
                                            <p:cond delay="0"/>
                                          </p:stCondLst>
                                        </p:cTn>
                                        <p:tgtEl>
                                          <p:spTgt spid="118"/>
                                        </p:tgtEl>
                                        <p:attrNameLst>
                                          <p:attrName>style.visibility</p:attrName>
                                        </p:attrNameLst>
                                      </p:cBhvr>
                                      <p:to>
                                        <p:strVal val="visible"/>
                                      </p:to>
                                    </p:set>
                                    <p:animEffect filter="fade" transition="in">
                                      <p:cBhvr>
                                        <p:cTn dur="1000"/>
                                        <p:tgtEl>
                                          <p:spTgt spid="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7"/>
          <p:cNvSpPr txBox="1"/>
          <p:nvPr>
            <p:ph idx="1" type="body"/>
          </p:nvPr>
        </p:nvSpPr>
        <p:spPr>
          <a:xfrm>
            <a:off x="311700" y="695275"/>
            <a:ext cx="8520600" cy="393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600"/>
              <a:t>DNA can be cut in small pieces and sequenced based on a </a:t>
            </a:r>
            <a:r>
              <a:rPr b="1" lang="en" sz="1600"/>
              <a:t>reference genome</a:t>
            </a:r>
            <a:r>
              <a:rPr lang="en" sz="1600"/>
              <a:t>.</a:t>
            </a:r>
            <a:endParaRPr sz="1600"/>
          </a:p>
        </p:txBody>
      </p:sp>
      <p:sp>
        <p:nvSpPr>
          <p:cNvPr id="126" name="Google Shape;126;p17"/>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27" name="Google Shape;127;p17"/>
          <p:cNvSpPr txBox="1"/>
          <p:nvPr>
            <p:ph idx="1" type="body"/>
          </p:nvPr>
        </p:nvSpPr>
        <p:spPr>
          <a:xfrm>
            <a:off x="4360325" y="1918700"/>
            <a:ext cx="4660800" cy="2674500"/>
          </a:xfrm>
          <a:prstGeom prst="rect">
            <a:avLst/>
          </a:prstGeom>
        </p:spPr>
        <p:txBody>
          <a:bodyPr anchorCtr="0" anchor="t" bIns="45700" lIns="91425" spcFirstLastPara="1" rIns="91425" wrap="square" tIns="45700">
            <a:noAutofit/>
          </a:bodyPr>
          <a:lstStyle/>
          <a:p>
            <a:pPr indent="-330200" lvl="0" marL="457200" rtl="0" algn="ctr">
              <a:spcBef>
                <a:spcPts val="480"/>
              </a:spcBef>
              <a:spcAft>
                <a:spcPts val="0"/>
              </a:spcAft>
              <a:buSzPts val="1600"/>
              <a:buChar char="•"/>
            </a:pPr>
            <a:r>
              <a:rPr b="1" lang="en" sz="1600"/>
              <a:t>Library preparation</a:t>
            </a:r>
            <a:r>
              <a:rPr lang="en" sz="1600"/>
              <a:t>: Long strands of DNA are cut in small fragments, and specific sequences of DNA called </a:t>
            </a:r>
            <a:r>
              <a:rPr lang="en" sz="1600">
                <a:solidFill>
                  <a:srgbClr val="0000FF"/>
                </a:solidFill>
              </a:rPr>
              <a:t>adapters</a:t>
            </a:r>
            <a:r>
              <a:rPr lang="en" sz="1600"/>
              <a:t> are added at each end of each fragment, including an </a:t>
            </a:r>
            <a:r>
              <a:rPr lang="en" sz="1600">
                <a:solidFill>
                  <a:srgbClr val="BF9000"/>
                </a:solidFill>
              </a:rPr>
              <a:t>index </a:t>
            </a:r>
            <a:r>
              <a:rPr lang="en" sz="1600"/>
              <a:t>to identify the sample.</a:t>
            </a:r>
            <a:endParaRPr sz="1600"/>
          </a:p>
          <a:p>
            <a:pPr indent="0" lvl="0" marL="457200" rtl="0" algn="ctr">
              <a:spcBef>
                <a:spcPts val="480"/>
              </a:spcBef>
              <a:spcAft>
                <a:spcPts val="0"/>
              </a:spcAft>
              <a:buNone/>
            </a:pPr>
            <a:r>
              <a:t/>
            </a:r>
            <a:endParaRPr sz="1600"/>
          </a:p>
          <a:p>
            <a:pPr indent="-330200" lvl="0" marL="457200" rtl="0" algn="ctr">
              <a:spcBef>
                <a:spcPts val="480"/>
              </a:spcBef>
              <a:spcAft>
                <a:spcPts val="0"/>
              </a:spcAft>
              <a:buSzPts val="1600"/>
              <a:buChar char="•"/>
            </a:pPr>
            <a:r>
              <a:rPr b="1" lang="en" sz="1600"/>
              <a:t>Sequencing by synthesis (Illumina)</a:t>
            </a:r>
            <a:r>
              <a:rPr lang="en" sz="1600"/>
              <a:t>: A glass surface called flow cell contains small fragments of DNA called </a:t>
            </a:r>
            <a:r>
              <a:rPr lang="en" sz="1600">
                <a:solidFill>
                  <a:srgbClr val="0000FF"/>
                </a:solidFill>
              </a:rPr>
              <a:t>oligonucleotides</a:t>
            </a:r>
            <a:r>
              <a:rPr lang="en" sz="1600"/>
              <a:t>. These match the adapters in the library.</a:t>
            </a:r>
            <a:endParaRPr sz="1600"/>
          </a:p>
        </p:txBody>
      </p:sp>
      <p:sp>
        <p:nvSpPr>
          <p:cNvPr id="128" name="Google Shape;128;p17"/>
          <p:cNvSpPr txBox="1"/>
          <p:nvPr>
            <p:ph type="title"/>
          </p:nvPr>
        </p:nvSpPr>
        <p:spPr>
          <a:xfrm>
            <a:off x="13785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Next Generation Sequencing (NGS)</a:t>
            </a:r>
            <a:endParaRPr/>
          </a:p>
        </p:txBody>
      </p:sp>
      <p:pic>
        <p:nvPicPr>
          <p:cNvPr id="129" name="Google Shape;129;p17"/>
          <p:cNvPicPr preferRelativeResize="0"/>
          <p:nvPr/>
        </p:nvPicPr>
        <p:blipFill rotWithShape="1">
          <a:blip r:embed="rId3">
            <a:alphaModFix/>
          </a:blip>
          <a:srcRect b="70702" l="11964" r="20017" t="4797"/>
          <a:stretch/>
        </p:blipFill>
        <p:spPr>
          <a:xfrm>
            <a:off x="375375" y="1594026"/>
            <a:ext cx="4288875" cy="2211000"/>
          </a:xfrm>
          <a:prstGeom prst="rect">
            <a:avLst/>
          </a:prstGeom>
          <a:noFill/>
          <a:ln>
            <a:noFill/>
          </a:ln>
        </p:spPr>
      </p:pic>
      <p:pic>
        <p:nvPicPr>
          <p:cNvPr id="130" name="Google Shape;130;p17"/>
          <p:cNvPicPr preferRelativeResize="0"/>
          <p:nvPr/>
        </p:nvPicPr>
        <p:blipFill rotWithShape="1">
          <a:blip r:embed="rId3">
            <a:alphaModFix/>
          </a:blip>
          <a:srcRect b="27985" l="13295" r="9496" t="32172"/>
          <a:stretch/>
        </p:blipFill>
        <p:spPr>
          <a:xfrm rot="-338299">
            <a:off x="1936950" y="3268476"/>
            <a:ext cx="2395672" cy="1836948"/>
          </a:xfrm>
          <a:prstGeom prst="rect">
            <a:avLst/>
          </a:prstGeom>
          <a:noFill/>
          <a:ln>
            <a:noFill/>
          </a:ln>
        </p:spPr>
      </p:pic>
      <p:pic>
        <p:nvPicPr>
          <p:cNvPr id="131" name="Google Shape;131;p17"/>
          <p:cNvPicPr preferRelativeResize="0"/>
          <p:nvPr/>
        </p:nvPicPr>
        <p:blipFill rotWithShape="1">
          <a:blip r:embed="rId4">
            <a:alphaModFix/>
          </a:blip>
          <a:srcRect b="29108" l="28296" r="20672" t="13195"/>
          <a:stretch/>
        </p:blipFill>
        <p:spPr>
          <a:xfrm>
            <a:off x="668450" y="3900775"/>
            <a:ext cx="1348875" cy="10164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10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10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18"/>
          <p:cNvSpPr txBox="1"/>
          <p:nvPr>
            <p:ph idx="1" type="body"/>
          </p:nvPr>
        </p:nvSpPr>
        <p:spPr>
          <a:xfrm>
            <a:off x="311700" y="695275"/>
            <a:ext cx="8520600" cy="393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600"/>
              <a:t>DNA can be cut in small pieces and sequenced based on a </a:t>
            </a:r>
            <a:r>
              <a:rPr b="1" lang="en" sz="1600"/>
              <a:t>reference genome</a:t>
            </a:r>
            <a:r>
              <a:rPr lang="en" sz="1600"/>
              <a:t>.</a:t>
            </a:r>
            <a:endParaRPr sz="1600"/>
          </a:p>
        </p:txBody>
      </p:sp>
      <p:sp>
        <p:nvSpPr>
          <p:cNvPr id="137" name="Google Shape;137;p18"/>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38" name="Google Shape;138;p18"/>
          <p:cNvSpPr txBox="1"/>
          <p:nvPr>
            <p:ph idx="1" type="body"/>
          </p:nvPr>
        </p:nvSpPr>
        <p:spPr>
          <a:xfrm>
            <a:off x="4360325" y="1918700"/>
            <a:ext cx="4660800" cy="2674500"/>
          </a:xfrm>
          <a:prstGeom prst="rect">
            <a:avLst/>
          </a:prstGeom>
        </p:spPr>
        <p:txBody>
          <a:bodyPr anchorCtr="0" anchor="t" bIns="45700" lIns="91425" spcFirstLastPara="1" rIns="91425" wrap="square" tIns="45700">
            <a:noAutofit/>
          </a:bodyPr>
          <a:lstStyle/>
          <a:p>
            <a:pPr indent="-330200" lvl="0" marL="457200" rtl="0" algn="ctr">
              <a:spcBef>
                <a:spcPts val="480"/>
              </a:spcBef>
              <a:spcAft>
                <a:spcPts val="0"/>
              </a:spcAft>
              <a:buSzPts val="1600"/>
              <a:buChar char="•"/>
            </a:pPr>
            <a:r>
              <a:rPr lang="en" sz="1600"/>
              <a:t>One of your sequences (forward sense) attaches to one of the oligos by the adapter and it gets copied. This copy is the continuation of the oligo but it is the </a:t>
            </a:r>
            <a:r>
              <a:rPr lang="en" sz="1600"/>
              <a:t>opposite</a:t>
            </a:r>
            <a:r>
              <a:rPr lang="en" sz="1600"/>
              <a:t> sense (reverse). The forward sequences remaining are washed away. </a:t>
            </a:r>
            <a:endParaRPr sz="1600"/>
          </a:p>
          <a:p>
            <a:pPr indent="-330200" lvl="0" marL="457200" rtl="0" algn="ctr">
              <a:spcBef>
                <a:spcPts val="0"/>
              </a:spcBef>
              <a:spcAft>
                <a:spcPts val="0"/>
              </a:spcAft>
              <a:buSzPts val="1600"/>
              <a:buChar char="•"/>
            </a:pPr>
            <a:r>
              <a:rPr b="1" lang="en" sz="1600"/>
              <a:t>Clonal amplification via PCR</a:t>
            </a:r>
            <a:r>
              <a:rPr lang="en" sz="1600"/>
              <a:t>: The reverse sequence bends and attaches to the next oligo, and it is copied. The result is the original sense of the sequence (forward sense). The reverse sense sequences are discarded. </a:t>
            </a:r>
            <a:endParaRPr sz="1600"/>
          </a:p>
        </p:txBody>
      </p:sp>
      <p:sp>
        <p:nvSpPr>
          <p:cNvPr id="139" name="Google Shape;139;p18"/>
          <p:cNvSpPr txBox="1"/>
          <p:nvPr>
            <p:ph type="title"/>
          </p:nvPr>
        </p:nvSpPr>
        <p:spPr>
          <a:xfrm>
            <a:off x="13785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Next Generation Sequencing (NGS)</a:t>
            </a:r>
            <a:endParaRPr/>
          </a:p>
        </p:txBody>
      </p:sp>
      <p:sp>
        <p:nvSpPr>
          <p:cNvPr id="140" name="Google Shape;140;p18"/>
          <p:cNvSpPr txBox="1"/>
          <p:nvPr/>
        </p:nvSpPr>
        <p:spPr>
          <a:xfrm>
            <a:off x="5969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141" name="Google Shape;141;p18"/>
          <p:cNvSpPr txBox="1"/>
          <p:nvPr/>
        </p:nvSpPr>
        <p:spPr>
          <a:xfrm>
            <a:off x="14547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142" name="Google Shape;142;p18"/>
          <p:cNvSpPr txBox="1"/>
          <p:nvPr/>
        </p:nvSpPr>
        <p:spPr>
          <a:xfrm>
            <a:off x="14547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r>
              <a:rPr lang="en" sz="1100">
                <a:solidFill>
                  <a:schemeClr val="dk1"/>
                </a:solidFill>
              </a:rPr>
              <a:t>’</a:t>
            </a:r>
            <a:endParaRPr sz="1100">
              <a:solidFill>
                <a:schemeClr val="dk1"/>
              </a:solidFill>
            </a:endParaRPr>
          </a:p>
        </p:txBody>
      </p:sp>
      <p:sp>
        <p:nvSpPr>
          <p:cNvPr id="143" name="Google Shape;143;p18"/>
          <p:cNvSpPr txBox="1"/>
          <p:nvPr/>
        </p:nvSpPr>
        <p:spPr>
          <a:xfrm>
            <a:off x="5969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144" name="Google Shape;144;p18"/>
          <p:cNvSpPr txBox="1"/>
          <p:nvPr/>
        </p:nvSpPr>
        <p:spPr>
          <a:xfrm>
            <a:off x="596900" y="2447850"/>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145" name="Google Shape;145;p18"/>
          <p:cNvSpPr txBox="1"/>
          <p:nvPr/>
        </p:nvSpPr>
        <p:spPr>
          <a:xfrm>
            <a:off x="596900" y="280787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146" name="Google Shape;146;p18"/>
          <p:cNvSpPr txBox="1"/>
          <p:nvPr/>
        </p:nvSpPr>
        <p:spPr>
          <a:xfrm>
            <a:off x="901700" y="20268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147" name="Google Shape;147;p18"/>
          <p:cNvSpPr txBox="1"/>
          <p:nvPr/>
        </p:nvSpPr>
        <p:spPr>
          <a:xfrm>
            <a:off x="901700" y="22365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sp>
        <p:nvSpPr>
          <p:cNvPr id="148" name="Google Shape;148;p18"/>
          <p:cNvSpPr txBox="1"/>
          <p:nvPr/>
        </p:nvSpPr>
        <p:spPr>
          <a:xfrm>
            <a:off x="977900" y="24843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149" name="Google Shape;149;p18"/>
          <p:cNvSpPr txBox="1"/>
          <p:nvPr/>
        </p:nvSpPr>
        <p:spPr>
          <a:xfrm>
            <a:off x="977900" y="27321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cxnSp>
        <p:nvCxnSpPr>
          <p:cNvPr id="150" name="Google Shape;150;p18"/>
          <p:cNvCxnSpPr/>
          <p:nvPr/>
        </p:nvCxnSpPr>
        <p:spPr>
          <a:xfrm>
            <a:off x="1547825" y="2674950"/>
            <a:ext cx="1063500" cy="174600"/>
          </a:xfrm>
          <a:prstGeom prst="straightConnector1">
            <a:avLst/>
          </a:prstGeom>
          <a:noFill/>
          <a:ln cap="flat" cmpd="sng" w="9525">
            <a:solidFill>
              <a:schemeClr val="dk2"/>
            </a:solidFill>
            <a:prstDash val="solid"/>
            <a:round/>
            <a:headEnd len="med" w="med" type="none"/>
            <a:tailEnd len="med" w="med" type="triangle"/>
          </a:ln>
        </p:spPr>
      </p:cxnSp>
      <p:grpSp>
        <p:nvGrpSpPr>
          <p:cNvPr id="151" name="Google Shape;151;p18"/>
          <p:cNvGrpSpPr/>
          <p:nvPr/>
        </p:nvGrpSpPr>
        <p:grpSpPr>
          <a:xfrm>
            <a:off x="399263" y="1988725"/>
            <a:ext cx="3696824" cy="2674499"/>
            <a:chOff x="399263" y="1988725"/>
            <a:chExt cx="3696824" cy="2674499"/>
          </a:xfrm>
        </p:grpSpPr>
        <p:grpSp>
          <p:nvGrpSpPr>
            <p:cNvPr id="152" name="Google Shape;152;p18"/>
            <p:cNvGrpSpPr/>
            <p:nvPr/>
          </p:nvGrpSpPr>
          <p:grpSpPr>
            <a:xfrm>
              <a:off x="399263" y="1988725"/>
              <a:ext cx="3696824" cy="2674499"/>
              <a:chOff x="399263" y="1988725"/>
              <a:chExt cx="3696824" cy="2674499"/>
            </a:xfrm>
          </p:grpSpPr>
          <p:grpSp>
            <p:nvGrpSpPr>
              <p:cNvPr id="153" name="Google Shape;153;p18"/>
              <p:cNvGrpSpPr/>
              <p:nvPr/>
            </p:nvGrpSpPr>
            <p:grpSpPr>
              <a:xfrm>
                <a:off x="399263" y="1988725"/>
                <a:ext cx="3696824" cy="2674499"/>
                <a:chOff x="405125" y="1988725"/>
                <a:chExt cx="3696824" cy="2674499"/>
              </a:xfrm>
            </p:grpSpPr>
            <p:pic>
              <p:nvPicPr>
                <p:cNvPr id="154" name="Google Shape;154;p18"/>
                <p:cNvPicPr preferRelativeResize="0"/>
                <p:nvPr/>
              </p:nvPicPr>
              <p:blipFill rotWithShape="1">
                <a:blip r:embed="rId3">
                  <a:alphaModFix/>
                </a:blip>
                <a:srcRect b="49448" l="0" r="0" t="0"/>
                <a:stretch/>
              </p:blipFill>
              <p:spPr>
                <a:xfrm>
                  <a:off x="405125" y="1988725"/>
                  <a:ext cx="3696824" cy="2674499"/>
                </a:xfrm>
                <a:prstGeom prst="rect">
                  <a:avLst/>
                </a:prstGeom>
                <a:noFill/>
                <a:ln>
                  <a:noFill/>
                </a:ln>
              </p:spPr>
            </p:pic>
            <p:grpSp>
              <p:nvGrpSpPr>
                <p:cNvPr id="155" name="Google Shape;155;p18"/>
                <p:cNvGrpSpPr/>
                <p:nvPr/>
              </p:nvGrpSpPr>
              <p:grpSpPr>
                <a:xfrm rot="10607610">
                  <a:off x="2651808" y="2285397"/>
                  <a:ext cx="158172" cy="418018"/>
                  <a:chOff x="3146113" y="3321049"/>
                  <a:chExt cx="163839" cy="428638"/>
                </a:xfrm>
              </p:grpSpPr>
              <p:pic>
                <p:nvPicPr>
                  <p:cNvPr id="156" name="Google Shape;156;p18"/>
                  <p:cNvPicPr preferRelativeResize="0"/>
                  <p:nvPr/>
                </p:nvPicPr>
                <p:blipFill rotWithShape="1">
                  <a:blip r:embed="rId4">
                    <a:alphaModFix/>
                  </a:blip>
                  <a:srcRect b="66754" l="74425" r="21456" t="25153"/>
                  <a:stretch/>
                </p:blipFill>
                <p:spPr>
                  <a:xfrm>
                    <a:off x="3157550" y="3321049"/>
                    <a:ext cx="152401" cy="428626"/>
                  </a:xfrm>
                  <a:prstGeom prst="rect">
                    <a:avLst/>
                  </a:prstGeom>
                  <a:noFill/>
                  <a:ln>
                    <a:noFill/>
                  </a:ln>
                </p:spPr>
              </p:pic>
              <p:sp>
                <p:nvSpPr>
                  <p:cNvPr id="157" name="Google Shape;157;p18"/>
                  <p:cNvSpPr/>
                  <p:nvPr/>
                </p:nvSpPr>
                <p:spPr>
                  <a:xfrm>
                    <a:off x="3146113" y="3321063"/>
                    <a:ext cx="47938" cy="428625"/>
                  </a:xfrm>
                  <a:prstGeom prst="flowChartInputOutpu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pic>
            <p:nvPicPr>
              <p:cNvPr id="158" name="Google Shape;158;p18"/>
              <p:cNvPicPr preferRelativeResize="0"/>
              <p:nvPr/>
            </p:nvPicPr>
            <p:blipFill rotWithShape="1">
              <a:blip r:embed="rId3">
                <a:alphaModFix/>
              </a:blip>
              <a:srcRect b="66746" l="55287" r="40888" t="27417"/>
              <a:stretch/>
            </p:blipFill>
            <p:spPr>
              <a:xfrm>
                <a:off x="2594600" y="3444650"/>
                <a:ext cx="141401" cy="308726"/>
              </a:xfrm>
              <a:prstGeom prst="rect">
                <a:avLst/>
              </a:prstGeom>
              <a:noFill/>
              <a:ln>
                <a:noFill/>
              </a:ln>
            </p:spPr>
          </p:pic>
        </p:grpSp>
        <p:sp>
          <p:nvSpPr>
            <p:cNvPr id="159" name="Google Shape;159;p18"/>
            <p:cNvSpPr/>
            <p:nvPr/>
          </p:nvSpPr>
          <p:spPr>
            <a:xfrm>
              <a:off x="2605925" y="3278300"/>
              <a:ext cx="36300" cy="469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60" name="Google Shape;160;p18"/>
          <p:cNvSpPr txBox="1"/>
          <p:nvPr/>
        </p:nvSpPr>
        <p:spPr>
          <a:xfrm>
            <a:off x="5969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161" name="Google Shape;161;p18"/>
          <p:cNvSpPr txBox="1"/>
          <p:nvPr/>
        </p:nvSpPr>
        <p:spPr>
          <a:xfrm>
            <a:off x="14547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162" name="Google Shape;162;p18"/>
          <p:cNvSpPr txBox="1"/>
          <p:nvPr/>
        </p:nvSpPr>
        <p:spPr>
          <a:xfrm>
            <a:off x="14547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163" name="Google Shape;163;p18"/>
          <p:cNvSpPr txBox="1"/>
          <p:nvPr/>
        </p:nvSpPr>
        <p:spPr>
          <a:xfrm>
            <a:off x="5969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164" name="Google Shape;164;p18"/>
          <p:cNvSpPr txBox="1"/>
          <p:nvPr/>
        </p:nvSpPr>
        <p:spPr>
          <a:xfrm>
            <a:off x="596900" y="2447850"/>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165" name="Google Shape;165;p18"/>
          <p:cNvSpPr txBox="1"/>
          <p:nvPr/>
        </p:nvSpPr>
        <p:spPr>
          <a:xfrm>
            <a:off x="596900" y="280787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166" name="Google Shape;166;p18"/>
          <p:cNvSpPr txBox="1"/>
          <p:nvPr/>
        </p:nvSpPr>
        <p:spPr>
          <a:xfrm>
            <a:off x="901700" y="20268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167" name="Google Shape;167;p18"/>
          <p:cNvSpPr txBox="1"/>
          <p:nvPr/>
        </p:nvSpPr>
        <p:spPr>
          <a:xfrm>
            <a:off x="901700" y="22365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sp>
        <p:nvSpPr>
          <p:cNvPr id="168" name="Google Shape;168;p18"/>
          <p:cNvSpPr txBox="1"/>
          <p:nvPr/>
        </p:nvSpPr>
        <p:spPr>
          <a:xfrm>
            <a:off x="977900" y="24843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169" name="Google Shape;169;p18"/>
          <p:cNvSpPr txBox="1"/>
          <p:nvPr/>
        </p:nvSpPr>
        <p:spPr>
          <a:xfrm>
            <a:off x="977900" y="27321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9"/>
          <p:cNvSpPr txBox="1"/>
          <p:nvPr>
            <p:ph idx="1" type="body"/>
          </p:nvPr>
        </p:nvSpPr>
        <p:spPr>
          <a:xfrm>
            <a:off x="311700" y="695275"/>
            <a:ext cx="8520600" cy="393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600"/>
              <a:t>DNA can be cut in small pieces and sequenced based on a </a:t>
            </a:r>
            <a:r>
              <a:rPr b="1" lang="en" sz="1600"/>
              <a:t>reference genome</a:t>
            </a:r>
            <a:r>
              <a:rPr lang="en" sz="1600"/>
              <a:t>.</a:t>
            </a:r>
            <a:endParaRPr sz="1600"/>
          </a:p>
        </p:txBody>
      </p:sp>
      <p:sp>
        <p:nvSpPr>
          <p:cNvPr id="175" name="Google Shape;175;p19"/>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19"/>
          <p:cNvSpPr txBox="1"/>
          <p:nvPr>
            <p:ph idx="1" type="body"/>
          </p:nvPr>
        </p:nvSpPr>
        <p:spPr>
          <a:xfrm>
            <a:off x="4360325" y="1918700"/>
            <a:ext cx="4660800" cy="2674500"/>
          </a:xfrm>
          <a:prstGeom prst="rect">
            <a:avLst/>
          </a:prstGeom>
        </p:spPr>
        <p:txBody>
          <a:bodyPr anchorCtr="0" anchor="t" bIns="45700" lIns="91425" spcFirstLastPara="1" rIns="91425" wrap="square" tIns="45700">
            <a:noAutofit/>
          </a:bodyPr>
          <a:lstStyle/>
          <a:p>
            <a:pPr indent="-330200" lvl="0" marL="457200" rtl="0" algn="ctr">
              <a:spcBef>
                <a:spcPts val="480"/>
              </a:spcBef>
              <a:spcAft>
                <a:spcPts val="0"/>
              </a:spcAft>
              <a:buSzPts val="1600"/>
              <a:buChar char="•"/>
            </a:pPr>
            <a:r>
              <a:rPr lang="en" sz="1600"/>
              <a:t>One of your sequences (forward sense) attaches to one of the oligos by the adapter and it gets copied. This copy is the continuation of the oligo but it is the opposite sense (reverse). The forward sequences remaining are washed away. </a:t>
            </a:r>
            <a:endParaRPr sz="1600"/>
          </a:p>
          <a:p>
            <a:pPr indent="-330200" lvl="0" marL="457200" rtl="0" algn="ctr">
              <a:spcBef>
                <a:spcPts val="0"/>
              </a:spcBef>
              <a:spcAft>
                <a:spcPts val="0"/>
              </a:spcAft>
              <a:buSzPts val="1600"/>
              <a:buChar char="•"/>
            </a:pPr>
            <a:r>
              <a:rPr b="1" lang="en" sz="1600"/>
              <a:t>Clonal amplification via PCR</a:t>
            </a:r>
            <a:r>
              <a:rPr lang="en" sz="1600"/>
              <a:t>: The reverse sequence bends and attaches to the next oligo, and it is copied. The result is the original sense of the sequence (forward sense). The reverse sense sequences are discarded. </a:t>
            </a:r>
            <a:endParaRPr sz="1600"/>
          </a:p>
        </p:txBody>
      </p:sp>
      <p:sp>
        <p:nvSpPr>
          <p:cNvPr id="177" name="Google Shape;177;p19"/>
          <p:cNvSpPr txBox="1"/>
          <p:nvPr>
            <p:ph type="title"/>
          </p:nvPr>
        </p:nvSpPr>
        <p:spPr>
          <a:xfrm>
            <a:off x="13785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Next Generation Sequencing (NGS)</a:t>
            </a:r>
            <a:endParaRPr/>
          </a:p>
        </p:txBody>
      </p:sp>
      <p:pic>
        <p:nvPicPr>
          <p:cNvPr id="178" name="Google Shape;178;p19"/>
          <p:cNvPicPr preferRelativeResize="0"/>
          <p:nvPr/>
        </p:nvPicPr>
        <p:blipFill rotWithShape="1">
          <a:blip r:embed="rId3">
            <a:alphaModFix/>
          </a:blip>
          <a:srcRect b="66746" l="55287" r="40888" t="27417"/>
          <a:stretch/>
        </p:blipFill>
        <p:spPr>
          <a:xfrm>
            <a:off x="2600100" y="3447950"/>
            <a:ext cx="141401" cy="308726"/>
          </a:xfrm>
          <a:prstGeom prst="rect">
            <a:avLst/>
          </a:prstGeom>
          <a:noFill/>
          <a:ln>
            <a:noFill/>
          </a:ln>
        </p:spPr>
      </p:pic>
      <p:grpSp>
        <p:nvGrpSpPr>
          <p:cNvPr id="179" name="Google Shape;179;p19"/>
          <p:cNvGrpSpPr/>
          <p:nvPr/>
        </p:nvGrpSpPr>
        <p:grpSpPr>
          <a:xfrm>
            <a:off x="402976" y="1988725"/>
            <a:ext cx="3701124" cy="2674499"/>
            <a:chOff x="402976" y="1988725"/>
            <a:chExt cx="3701124" cy="2674499"/>
          </a:xfrm>
        </p:grpSpPr>
        <p:grpSp>
          <p:nvGrpSpPr>
            <p:cNvPr id="180" name="Google Shape;180;p19"/>
            <p:cNvGrpSpPr/>
            <p:nvPr/>
          </p:nvGrpSpPr>
          <p:grpSpPr>
            <a:xfrm>
              <a:off x="402976" y="1988725"/>
              <a:ext cx="3701124" cy="2674499"/>
              <a:chOff x="402976" y="1988725"/>
              <a:chExt cx="3701124" cy="2674499"/>
            </a:xfrm>
          </p:grpSpPr>
          <p:pic>
            <p:nvPicPr>
              <p:cNvPr id="181" name="Google Shape;181;p19"/>
              <p:cNvPicPr preferRelativeResize="0"/>
              <p:nvPr/>
            </p:nvPicPr>
            <p:blipFill rotWithShape="1">
              <a:blip r:embed="rId4">
                <a:alphaModFix/>
              </a:blip>
              <a:srcRect b="49507" l="0" r="0" t="0"/>
              <a:stretch/>
            </p:blipFill>
            <p:spPr>
              <a:xfrm>
                <a:off x="402976" y="1988725"/>
                <a:ext cx="3701124" cy="2674499"/>
              </a:xfrm>
              <a:prstGeom prst="rect">
                <a:avLst/>
              </a:prstGeom>
              <a:noFill/>
              <a:ln>
                <a:noFill/>
              </a:ln>
            </p:spPr>
          </p:pic>
          <p:pic>
            <p:nvPicPr>
              <p:cNvPr id="182" name="Google Shape;182;p19"/>
              <p:cNvPicPr preferRelativeResize="0"/>
              <p:nvPr/>
            </p:nvPicPr>
            <p:blipFill rotWithShape="1">
              <a:blip r:embed="rId4">
                <a:alphaModFix/>
              </a:blip>
              <a:srcRect b="66817" l="70307" r="25575" t="25751"/>
              <a:stretch/>
            </p:blipFill>
            <p:spPr>
              <a:xfrm>
                <a:off x="3300425" y="3360750"/>
                <a:ext cx="152401" cy="393600"/>
              </a:xfrm>
              <a:prstGeom prst="rect">
                <a:avLst/>
              </a:prstGeom>
              <a:noFill/>
              <a:ln>
                <a:noFill/>
              </a:ln>
            </p:spPr>
          </p:pic>
        </p:grpSp>
        <p:sp>
          <p:nvSpPr>
            <p:cNvPr id="183" name="Google Shape;183;p19"/>
            <p:cNvSpPr/>
            <p:nvPr/>
          </p:nvSpPr>
          <p:spPr>
            <a:xfrm>
              <a:off x="2974975" y="3321050"/>
              <a:ext cx="219075" cy="428625"/>
            </a:xfrm>
            <a:prstGeom prst="flowChartInputOutpu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84" name="Google Shape;184;p19"/>
          <p:cNvSpPr txBox="1"/>
          <p:nvPr/>
        </p:nvSpPr>
        <p:spPr>
          <a:xfrm>
            <a:off x="5969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185" name="Google Shape;185;p19"/>
          <p:cNvSpPr txBox="1"/>
          <p:nvPr/>
        </p:nvSpPr>
        <p:spPr>
          <a:xfrm>
            <a:off x="14547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186" name="Google Shape;186;p19"/>
          <p:cNvSpPr txBox="1"/>
          <p:nvPr/>
        </p:nvSpPr>
        <p:spPr>
          <a:xfrm>
            <a:off x="14547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187" name="Google Shape;187;p19"/>
          <p:cNvSpPr txBox="1"/>
          <p:nvPr/>
        </p:nvSpPr>
        <p:spPr>
          <a:xfrm>
            <a:off x="5969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188" name="Google Shape;188;p19"/>
          <p:cNvSpPr txBox="1"/>
          <p:nvPr/>
        </p:nvSpPr>
        <p:spPr>
          <a:xfrm>
            <a:off x="596900" y="2447850"/>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189" name="Google Shape;189;p19"/>
          <p:cNvSpPr txBox="1"/>
          <p:nvPr/>
        </p:nvSpPr>
        <p:spPr>
          <a:xfrm>
            <a:off x="596900" y="280787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190" name="Google Shape;190;p19"/>
          <p:cNvSpPr txBox="1"/>
          <p:nvPr/>
        </p:nvSpPr>
        <p:spPr>
          <a:xfrm>
            <a:off x="901700" y="20268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191" name="Google Shape;191;p19"/>
          <p:cNvSpPr txBox="1"/>
          <p:nvPr/>
        </p:nvSpPr>
        <p:spPr>
          <a:xfrm>
            <a:off x="901700" y="22365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sp>
        <p:nvSpPr>
          <p:cNvPr id="192" name="Google Shape;192;p19"/>
          <p:cNvSpPr txBox="1"/>
          <p:nvPr/>
        </p:nvSpPr>
        <p:spPr>
          <a:xfrm>
            <a:off x="977900" y="24843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193" name="Google Shape;193;p19"/>
          <p:cNvSpPr txBox="1"/>
          <p:nvPr/>
        </p:nvSpPr>
        <p:spPr>
          <a:xfrm>
            <a:off x="977900" y="27321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0"/>
          <p:cNvSpPr txBox="1"/>
          <p:nvPr>
            <p:ph idx="1" type="body"/>
          </p:nvPr>
        </p:nvSpPr>
        <p:spPr>
          <a:xfrm>
            <a:off x="311700" y="695275"/>
            <a:ext cx="8520600" cy="393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600"/>
              <a:t>DNA can be cut in small pieces and sequenced based on a </a:t>
            </a:r>
            <a:r>
              <a:rPr b="1" lang="en" sz="1600"/>
              <a:t>reference genome</a:t>
            </a:r>
            <a:r>
              <a:rPr lang="en" sz="1600"/>
              <a:t>.</a:t>
            </a:r>
            <a:endParaRPr sz="1600"/>
          </a:p>
        </p:txBody>
      </p:sp>
      <p:sp>
        <p:nvSpPr>
          <p:cNvPr id="199" name="Google Shape;199;p20"/>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00" name="Google Shape;200;p20"/>
          <p:cNvSpPr txBox="1"/>
          <p:nvPr>
            <p:ph idx="1" type="body"/>
          </p:nvPr>
        </p:nvSpPr>
        <p:spPr>
          <a:xfrm>
            <a:off x="4360325" y="1918700"/>
            <a:ext cx="4660800" cy="2674500"/>
          </a:xfrm>
          <a:prstGeom prst="rect">
            <a:avLst/>
          </a:prstGeom>
        </p:spPr>
        <p:txBody>
          <a:bodyPr anchorCtr="0" anchor="t" bIns="45700" lIns="91425" spcFirstLastPara="1" rIns="91425" wrap="square" tIns="45700">
            <a:noAutofit/>
          </a:bodyPr>
          <a:lstStyle/>
          <a:p>
            <a:pPr indent="-330200" lvl="0" marL="457200" rtl="0" algn="ctr">
              <a:spcBef>
                <a:spcPts val="480"/>
              </a:spcBef>
              <a:spcAft>
                <a:spcPts val="0"/>
              </a:spcAft>
              <a:buSzPts val="1600"/>
              <a:buChar char="•"/>
            </a:pPr>
            <a:r>
              <a:rPr lang="en" sz="1600"/>
              <a:t>One of your sequences (forward sense) attaches to one of the oligos by the adapter and it gets copied. This copy is the continuation of the oligo but it is the opposite sense (reverse). The forward sequences remaining are washed away. </a:t>
            </a:r>
            <a:endParaRPr sz="1600"/>
          </a:p>
          <a:p>
            <a:pPr indent="-330200" lvl="0" marL="457200" rtl="0" algn="ctr">
              <a:spcBef>
                <a:spcPts val="0"/>
              </a:spcBef>
              <a:spcAft>
                <a:spcPts val="0"/>
              </a:spcAft>
              <a:buSzPts val="1600"/>
              <a:buChar char="•"/>
            </a:pPr>
            <a:r>
              <a:rPr b="1" lang="en" sz="1600"/>
              <a:t>Clonal amplification via PCR</a:t>
            </a:r>
            <a:r>
              <a:rPr lang="en" sz="1600"/>
              <a:t>: The reverse sequence bends and attaches to the next oligo, and it is copied. The result is the original sense of the sequence (forward sense). The reverse sense sequences are discarded. </a:t>
            </a:r>
            <a:endParaRPr sz="1600"/>
          </a:p>
        </p:txBody>
      </p:sp>
      <p:sp>
        <p:nvSpPr>
          <p:cNvPr id="201" name="Google Shape;201;p20"/>
          <p:cNvSpPr txBox="1"/>
          <p:nvPr>
            <p:ph type="title"/>
          </p:nvPr>
        </p:nvSpPr>
        <p:spPr>
          <a:xfrm>
            <a:off x="13785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Next Generation Sequencing (NGS)</a:t>
            </a:r>
            <a:endParaRPr/>
          </a:p>
        </p:txBody>
      </p:sp>
      <p:sp>
        <p:nvSpPr>
          <p:cNvPr id="202" name="Google Shape;202;p20"/>
          <p:cNvSpPr txBox="1"/>
          <p:nvPr/>
        </p:nvSpPr>
        <p:spPr>
          <a:xfrm>
            <a:off x="5969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203" name="Google Shape;203;p20"/>
          <p:cNvSpPr txBox="1"/>
          <p:nvPr/>
        </p:nvSpPr>
        <p:spPr>
          <a:xfrm>
            <a:off x="14547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204" name="Google Shape;204;p20"/>
          <p:cNvSpPr txBox="1"/>
          <p:nvPr/>
        </p:nvSpPr>
        <p:spPr>
          <a:xfrm>
            <a:off x="14547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205" name="Google Shape;205;p20"/>
          <p:cNvSpPr txBox="1"/>
          <p:nvPr/>
        </p:nvSpPr>
        <p:spPr>
          <a:xfrm>
            <a:off x="5969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206" name="Google Shape;206;p20"/>
          <p:cNvSpPr txBox="1"/>
          <p:nvPr/>
        </p:nvSpPr>
        <p:spPr>
          <a:xfrm>
            <a:off x="596900" y="2447850"/>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207" name="Google Shape;207;p20"/>
          <p:cNvSpPr txBox="1"/>
          <p:nvPr/>
        </p:nvSpPr>
        <p:spPr>
          <a:xfrm>
            <a:off x="596900" y="280787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208" name="Google Shape;208;p20"/>
          <p:cNvSpPr txBox="1"/>
          <p:nvPr/>
        </p:nvSpPr>
        <p:spPr>
          <a:xfrm>
            <a:off x="901700" y="20268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209" name="Google Shape;209;p20"/>
          <p:cNvSpPr txBox="1"/>
          <p:nvPr/>
        </p:nvSpPr>
        <p:spPr>
          <a:xfrm>
            <a:off x="901700" y="22365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sp>
        <p:nvSpPr>
          <p:cNvPr id="210" name="Google Shape;210;p20"/>
          <p:cNvSpPr txBox="1"/>
          <p:nvPr/>
        </p:nvSpPr>
        <p:spPr>
          <a:xfrm>
            <a:off x="977900" y="24843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211" name="Google Shape;211;p20"/>
          <p:cNvSpPr txBox="1"/>
          <p:nvPr/>
        </p:nvSpPr>
        <p:spPr>
          <a:xfrm>
            <a:off x="977900" y="27321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grpSp>
        <p:nvGrpSpPr>
          <p:cNvPr id="212" name="Google Shape;212;p20"/>
          <p:cNvGrpSpPr/>
          <p:nvPr/>
        </p:nvGrpSpPr>
        <p:grpSpPr>
          <a:xfrm>
            <a:off x="352435" y="2000199"/>
            <a:ext cx="3743282" cy="2674498"/>
            <a:chOff x="352435" y="2000199"/>
            <a:chExt cx="3743282" cy="2674498"/>
          </a:xfrm>
        </p:grpSpPr>
        <p:grpSp>
          <p:nvGrpSpPr>
            <p:cNvPr id="213" name="Google Shape;213;p20"/>
            <p:cNvGrpSpPr/>
            <p:nvPr/>
          </p:nvGrpSpPr>
          <p:grpSpPr>
            <a:xfrm>
              <a:off x="352435" y="2000199"/>
              <a:ext cx="3743282" cy="2674498"/>
              <a:chOff x="301676" y="2025450"/>
              <a:chExt cx="3903725" cy="2840074"/>
            </a:xfrm>
          </p:grpSpPr>
          <p:pic>
            <p:nvPicPr>
              <p:cNvPr id="214" name="Google Shape;214;p20"/>
              <p:cNvPicPr preferRelativeResize="0"/>
              <p:nvPr/>
            </p:nvPicPr>
            <p:blipFill rotWithShape="1">
              <a:blip r:embed="rId3">
                <a:alphaModFix/>
              </a:blip>
              <a:srcRect b="49166" l="0" r="0" t="0"/>
              <a:stretch/>
            </p:blipFill>
            <p:spPr>
              <a:xfrm>
                <a:off x="301676" y="2025450"/>
                <a:ext cx="3903725" cy="2840074"/>
              </a:xfrm>
              <a:prstGeom prst="rect">
                <a:avLst/>
              </a:prstGeom>
              <a:noFill/>
              <a:ln>
                <a:noFill/>
              </a:ln>
            </p:spPr>
          </p:pic>
          <p:grpSp>
            <p:nvGrpSpPr>
              <p:cNvPr id="215" name="Google Shape;215;p20"/>
              <p:cNvGrpSpPr/>
              <p:nvPr/>
            </p:nvGrpSpPr>
            <p:grpSpPr>
              <a:xfrm>
                <a:off x="3028350" y="3459275"/>
                <a:ext cx="477851" cy="433299"/>
                <a:chOff x="2974975" y="3321050"/>
                <a:chExt cx="477851" cy="433299"/>
              </a:xfrm>
            </p:grpSpPr>
            <p:pic>
              <p:nvPicPr>
                <p:cNvPr id="216" name="Google Shape;216;p20"/>
                <p:cNvPicPr preferRelativeResize="0"/>
                <p:nvPr/>
              </p:nvPicPr>
              <p:blipFill rotWithShape="1">
                <a:blip r:embed="rId4">
                  <a:alphaModFix/>
                </a:blip>
                <a:srcRect b="66817" l="70307" r="25574" t="26139"/>
                <a:stretch/>
              </p:blipFill>
              <p:spPr>
                <a:xfrm>
                  <a:off x="3300425" y="3381275"/>
                  <a:ext cx="152401" cy="373074"/>
                </a:xfrm>
                <a:prstGeom prst="rect">
                  <a:avLst/>
                </a:prstGeom>
                <a:noFill/>
                <a:ln>
                  <a:noFill/>
                </a:ln>
              </p:spPr>
            </p:pic>
            <p:sp>
              <p:nvSpPr>
                <p:cNvPr id="217" name="Google Shape;217;p20"/>
                <p:cNvSpPr/>
                <p:nvPr/>
              </p:nvSpPr>
              <p:spPr>
                <a:xfrm>
                  <a:off x="2974975" y="3321050"/>
                  <a:ext cx="219075" cy="428625"/>
                </a:xfrm>
                <a:prstGeom prst="flowChartInputOutpu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sp>
          <p:nvSpPr>
            <p:cNvPr id="218" name="Google Shape;218;p20"/>
            <p:cNvSpPr/>
            <p:nvPr/>
          </p:nvSpPr>
          <p:spPr>
            <a:xfrm>
              <a:off x="2579550" y="3372750"/>
              <a:ext cx="47100" cy="375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19" name="Google Shape;219;p20"/>
          <p:cNvSpPr txBox="1"/>
          <p:nvPr/>
        </p:nvSpPr>
        <p:spPr>
          <a:xfrm>
            <a:off x="5969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220" name="Google Shape;220;p20"/>
          <p:cNvSpPr txBox="1"/>
          <p:nvPr/>
        </p:nvSpPr>
        <p:spPr>
          <a:xfrm>
            <a:off x="14547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221" name="Google Shape;221;p20"/>
          <p:cNvSpPr txBox="1"/>
          <p:nvPr/>
        </p:nvSpPr>
        <p:spPr>
          <a:xfrm>
            <a:off x="1454700" y="19887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222" name="Google Shape;222;p20"/>
          <p:cNvSpPr txBox="1"/>
          <p:nvPr/>
        </p:nvSpPr>
        <p:spPr>
          <a:xfrm>
            <a:off x="596900" y="217302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223" name="Google Shape;223;p20"/>
          <p:cNvSpPr txBox="1"/>
          <p:nvPr/>
        </p:nvSpPr>
        <p:spPr>
          <a:xfrm>
            <a:off x="596900" y="2447850"/>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5’</a:t>
            </a:r>
            <a:endParaRPr sz="1100">
              <a:solidFill>
                <a:schemeClr val="dk1"/>
              </a:solidFill>
            </a:endParaRPr>
          </a:p>
        </p:txBody>
      </p:sp>
      <p:sp>
        <p:nvSpPr>
          <p:cNvPr id="224" name="Google Shape;224;p20"/>
          <p:cNvSpPr txBox="1"/>
          <p:nvPr/>
        </p:nvSpPr>
        <p:spPr>
          <a:xfrm>
            <a:off x="596900" y="2807875"/>
            <a:ext cx="3048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chemeClr val="dk1"/>
                </a:solidFill>
              </a:rPr>
              <a:t>3’</a:t>
            </a:r>
            <a:endParaRPr sz="1100">
              <a:solidFill>
                <a:schemeClr val="dk1"/>
              </a:solidFill>
            </a:endParaRPr>
          </a:p>
        </p:txBody>
      </p:sp>
      <p:sp>
        <p:nvSpPr>
          <p:cNvPr id="225" name="Google Shape;225;p20"/>
          <p:cNvSpPr txBox="1"/>
          <p:nvPr/>
        </p:nvSpPr>
        <p:spPr>
          <a:xfrm>
            <a:off x="901700" y="20268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226" name="Google Shape;226;p20"/>
          <p:cNvSpPr txBox="1"/>
          <p:nvPr/>
        </p:nvSpPr>
        <p:spPr>
          <a:xfrm>
            <a:off x="901700" y="2236525"/>
            <a:ext cx="5487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sp>
        <p:nvSpPr>
          <p:cNvPr id="227" name="Google Shape;227;p20"/>
          <p:cNvSpPr txBox="1"/>
          <p:nvPr/>
        </p:nvSpPr>
        <p:spPr>
          <a:xfrm>
            <a:off x="977900" y="24843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Forward</a:t>
            </a:r>
            <a:endParaRPr sz="700">
              <a:solidFill>
                <a:schemeClr val="dk1"/>
              </a:solidFill>
            </a:endParaRPr>
          </a:p>
        </p:txBody>
      </p:sp>
      <p:sp>
        <p:nvSpPr>
          <p:cNvPr id="228" name="Google Shape;228;p20"/>
          <p:cNvSpPr txBox="1"/>
          <p:nvPr/>
        </p:nvSpPr>
        <p:spPr>
          <a:xfrm>
            <a:off x="977900" y="2732125"/>
            <a:ext cx="742500" cy="24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solidFill>
                  <a:schemeClr val="dk1"/>
                </a:solidFill>
              </a:rPr>
              <a:t>Reverse</a:t>
            </a:r>
            <a:endParaRPr sz="7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1"/>
          <p:cNvSpPr txBox="1"/>
          <p:nvPr>
            <p:ph idx="1" type="body"/>
          </p:nvPr>
        </p:nvSpPr>
        <p:spPr>
          <a:xfrm>
            <a:off x="311700" y="695275"/>
            <a:ext cx="8520600" cy="393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600"/>
              <a:t>DNA can be cut in small pieces and sequenced based on a </a:t>
            </a:r>
            <a:r>
              <a:rPr b="1" lang="en" sz="1600"/>
              <a:t>reference genome</a:t>
            </a:r>
            <a:r>
              <a:rPr lang="en" sz="1600"/>
              <a:t>.</a:t>
            </a:r>
            <a:endParaRPr sz="1600"/>
          </a:p>
        </p:txBody>
      </p:sp>
      <p:sp>
        <p:nvSpPr>
          <p:cNvPr id="234" name="Google Shape;234;p21"/>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35" name="Google Shape;235;p21"/>
          <p:cNvSpPr txBox="1"/>
          <p:nvPr>
            <p:ph idx="1" type="body"/>
          </p:nvPr>
        </p:nvSpPr>
        <p:spPr>
          <a:xfrm>
            <a:off x="4286250" y="1918700"/>
            <a:ext cx="4734900" cy="2674500"/>
          </a:xfrm>
          <a:prstGeom prst="rect">
            <a:avLst/>
          </a:prstGeom>
        </p:spPr>
        <p:txBody>
          <a:bodyPr anchorCtr="0" anchor="t" bIns="45700" lIns="91425" spcFirstLastPara="1" rIns="91425" wrap="square" tIns="45700">
            <a:noAutofit/>
          </a:bodyPr>
          <a:lstStyle/>
          <a:p>
            <a:pPr indent="-330200" lvl="0" marL="457200" rtl="0" algn="ctr">
              <a:spcBef>
                <a:spcPts val="480"/>
              </a:spcBef>
              <a:spcAft>
                <a:spcPts val="0"/>
              </a:spcAft>
              <a:buSzPts val="1600"/>
              <a:buChar char="•"/>
            </a:pPr>
            <a:r>
              <a:rPr lang="en" sz="1600"/>
              <a:t>Sequencing primers bind to the forward strand. In the sequencing medium, there are fluorescent nucleotides with one specific fluorescent tag, polymerase enzymes and a terminator. </a:t>
            </a:r>
            <a:endParaRPr sz="1600"/>
          </a:p>
          <a:p>
            <a:pPr indent="-330200" lvl="0" marL="457200" rtl="0" algn="ctr">
              <a:spcBef>
                <a:spcPts val="0"/>
              </a:spcBef>
              <a:spcAft>
                <a:spcPts val="0"/>
              </a:spcAft>
              <a:buSzPts val="1600"/>
              <a:buChar char="•"/>
            </a:pPr>
            <a:r>
              <a:rPr lang="en" sz="1600"/>
              <a:t>Only one nucleotide per cycle is attached to the sequence, and its color is detected and stored by the instrument. Finally, the index gets sequenced. </a:t>
            </a:r>
            <a:r>
              <a:rPr b="1" lang="en" sz="1600"/>
              <a:t>This is called single-end.</a:t>
            </a:r>
            <a:endParaRPr b="1" sz="1600"/>
          </a:p>
          <a:p>
            <a:pPr indent="-330200" lvl="0" marL="457200" rtl="0" algn="ctr">
              <a:spcBef>
                <a:spcPts val="0"/>
              </a:spcBef>
              <a:spcAft>
                <a:spcPts val="0"/>
              </a:spcAft>
              <a:buSzPts val="1600"/>
              <a:buChar char="•"/>
            </a:pPr>
            <a:r>
              <a:rPr lang="en" sz="1600"/>
              <a:t>If a second index is sequenced, along with the reverse strand of the library, it is known as </a:t>
            </a:r>
            <a:r>
              <a:rPr b="1" lang="en" sz="1600"/>
              <a:t>paired-end sequencing</a:t>
            </a:r>
            <a:r>
              <a:rPr lang="en" sz="1600"/>
              <a:t>.</a:t>
            </a:r>
            <a:endParaRPr sz="1600"/>
          </a:p>
        </p:txBody>
      </p:sp>
      <p:sp>
        <p:nvSpPr>
          <p:cNvPr id="236" name="Google Shape;236;p21"/>
          <p:cNvSpPr txBox="1"/>
          <p:nvPr>
            <p:ph type="title"/>
          </p:nvPr>
        </p:nvSpPr>
        <p:spPr>
          <a:xfrm>
            <a:off x="13785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Next Generation Sequencing (NGS)</a:t>
            </a:r>
            <a:endParaRPr/>
          </a:p>
        </p:txBody>
      </p:sp>
      <p:grpSp>
        <p:nvGrpSpPr>
          <p:cNvPr id="237" name="Google Shape;237;p21"/>
          <p:cNvGrpSpPr/>
          <p:nvPr/>
        </p:nvGrpSpPr>
        <p:grpSpPr>
          <a:xfrm>
            <a:off x="368275" y="1590175"/>
            <a:ext cx="3382973" cy="2577101"/>
            <a:chOff x="311700" y="1967400"/>
            <a:chExt cx="3382973" cy="2577101"/>
          </a:xfrm>
        </p:grpSpPr>
        <p:pic>
          <p:nvPicPr>
            <p:cNvPr id="238" name="Google Shape;238;p21"/>
            <p:cNvPicPr preferRelativeResize="0"/>
            <p:nvPr/>
          </p:nvPicPr>
          <p:blipFill rotWithShape="1">
            <a:blip r:embed="rId3">
              <a:alphaModFix/>
            </a:blip>
            <a:srcRect b="41943" l="0" r="0" t="4827"/>
            <a:stretch/>
          </p:blipFill>
          <p:spPr>
            <a:xfrm>
              <a:off x="311700" y="1967400"/>
              <a:ext cx="3382973" cy="2577101"/>
            </a:xfrm>
            <a:prstGeom prst="rect">
              <a:avLst/>
            </a:prstGeom>
            <a:noFill/>
            <a:ln>
              <a:noFill/>
            </a:ln>
          </p:spPr>
        </p:pic>
        <p:pic>
          <p:nvPicPr>
            <p:cNvPr id="239" name="Google Shape;239;p21"/>
            <p:cNvPicPr preferRelativeResize="0"/>
            <p:nvPr/>
          </p:nvPicPr>
          <p:blipFill rotWithShape="1">
            <a:blip r:embed="rId4">
              <a:alphaModFix/>
            </a:blip>
            <a:srcRect b="42592" l="0" r="0" t="5407"/>
            <a:stretch/>
          </p:blipFill>
          <p:spPr>
            <a:xfrm>
              <a:off x="311700" y="1997178"/>
              <a:ext cx="3382973" cy="2517545"/>
            </a:xfrm>
            <a:prstGeom prst="rect">
              <a:avLst/>
            </a:prstGeom>
            <a:noFill/>
            <a:ln>
              <a:noFill/>
            </a:ln>
          </p:spPr>
        </p:pic>
        <p:sp>
          <p:nvSpPr>
            <p:cNvPr id="240" name="Google Shape;240;p21"/>
            <p:cNvSpPr txBox="1"/>
            <p:nvPr/>
          </p:nvSpPr>
          <p:spPr>
            <a:xfrm>
              <a:off x="536350" y="2200950"/>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A</a:t>
              </a:r>
              <a:endParaRPr sz="1200">
                <a:solidFill>
                  <a:schemeClr val="dk1"/>
                </a:solidFill>
              </a:endParaRPr>
            </a:p>
          </p:txBody>
        </p:sp>
        <p:sp>
          <p:nvSpPr>
            <p:cNvPr id="241" name="Google Shape;241;p21"/>
            <p:cNvSpPr txBox="1"/>
            <p:nvPr/>
          </p:nvSpPr>
          <p:spPr>
            <a:xfrm>
              <a:off x="1502525" y="2778750"/>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A</a:t>
              </a:r>
              <a:endParaRPr sz="1200">
                <a:solidFill>
                  <a:schemeClr val="dk1"/>
                </a:solidFill>
              </a:endParaRPr>
            </a:p>
          </p:txBody>
        </p:sp>
        <p:sp>
          <p:nvSpPr>
            <p:cNvPr id="242" name="Google Shape;242;p21"/>
            <p:cNvSpPr txBox="1"/>
            <p:nvPr/>
          </p:nvSpPr>
          <p:spPr>
            <a:xfrm>
              <a:off x="1502525" y="2256075"/>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T</a:t>
              </a:r>
              <a:endParaRPr sz="1200">
                <a:solidFill>
                  <a:schemeClr val="dk1"/>
                </a:solidFill>
              </a:endParaRPr>
            </a:p>
          </p:txBody>
        </p:sp>
        <p:sp>
          <p:nvSpPr>
            <p:cNvPr id="243" name="Google Shape;243;p21"/>
            <p:cNvSpPr txBox="1"/>
            <p:nvPr/>
          </p:nvSpPr>
          <p:spPr>
            <a:xfrm>
              <a:off x="536350" y="3463050"/>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G</a:t>
              </a:r>
              <a:endParaRPr sz="1200">
                <a:solidFill>
                  <a:schemeClr val="dk1"/>
                </a:solidFill>
              </a:endParaRPr>
            </a:p>
          </p:txBody>
        </p:sp>
        <p:sp>
          <p:nvSpPr>
            <p:cNvPr id="244" name="Google Shape;244;p21"/>
            <p:cNvSpPr txBox="1"/>
            <p:nvPr/>
          </p:nvSpPr>
          <p:spPr>
            <a:xfrm>
              <a:off x="1206725" y="3226700"/>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T</a:t>
              </a:r>
              <a:endParaRPr sz="1200">
                <a:solidFill>
                  <a:schemeClr val="dk1"/>
                </a:solidFill>
              </a:endParaRPr>
            </a:p>
          </p:txBody>
        </p:sp>
        <p:sp>
          <p:nvSpPr>
            <p:cNvPr id="245" name="Google Shape;245;p21"/>
            <p:cNvSpPr txBox="1"/>
            <p:nvPr/>
          </p:nvSpPr>
          <p:spPr>
            <a:xfrm>
              <a:off x="311700" y="2626875"/>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G</a:t>
              </a:r>
              <a:endParaRPr sz="1200">
                <a:solidFill>
                  <a:schemeClr val="dk1"/>
                </a:solidFill>
              </a:endParaRPr>
            </a:p>
          </p:txBody>
        </p:sp>
        <p:sp>
          <p:nvSpPr>
            <p:cNvPr id="246" name="Google Shape;246;p21"/>
            <p:cNvSpPr txBox="1"/>
            <p:nvPr/>
          </p:nvSpPr>
          <p:spPr>
            <a:xfrm>
              <a:off x="323175" y="3044963"/>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C</a:t>
              </a:r>
              <a:endParaRPr sz="1200">
                <a:solidFill>
                  <a:schemeClr val="dk1"/>
                </a:solidFill>
              </a:endParaRPr>
            </a:p>
          </p:txBody>
        </p:sp>
        <p:sp>
          <p:nvSpPr>
            <p:cNvPr id="247" name="Google Shape;247;p21"/>
            <p:cNvSpPr txBox="1"/>
            <p:nvPr/>
          </p:nvSpPr>
          <p:spPr>
            <a:xfrm>
              <a:off x="1019438" y="2495538"/>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chemeClr val="dk1"/>
                  </a:solidFill>
                </a:rPr>
                <a:t>C</a:t>
              </a:r>
              <a:endParaRPr sz="1200">
                <a:solidFill>
                  <a:schemeClr val="dk1"/>
                </a:solidFill>
              </a:endParaRPr>
            </a:p>
          </p:txBody>
        </p:sp>
        <p:sp>
          <p:nvSpPr>
            <p:cNvPr id="248" name="Google Shape;248;p21"/>
            <p:cNvSpPr txBox="1"/>
            <p:nvPr/>
          </p:nvSpPr>
          <p:spPr>
            <a:xfrm>
              <a:off x="2502150" y="3187575"/>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a:t>
              </a:r>
              <a:endParaRPr sz="900">
                <a:solidFill>
                  <a:schemeClr val="dk1"/>
                </a:solidFill>
              </a:endParaRPr>
            </a:p>
          </p:txBody>
        </p:sp>
        <p:sp>
          <p:nvSpPr>
            <p:cNvPr id="249" name="Google Shape;249;p21"/>
            <p:cNvSpPr txBox="1"/>
            <p:nvPr/>
          </p:nvSpPr>
          <p:spPr>
            <a:xfrm>
              <a:off x="2502150" y="2073800"/>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A</a:t>
              </a:r>
              <a:endParaRPr sz="900">
                <a:solidFill>
                  <a:schemeClr val="dk1"/>
                </a:solidFill>
              </a:endParaRPr>
            </a:p>
          </p:txBody>
        </p:sp>
        <p:sp>
          <p:nvSpPr>
            <p:cNvPr id="250" name="Google Shape;250;p21"/>
            <p:cNvSpPr txBox="1"/>
            <p:nvPr/>
          </p:nvSpPr>
          <p:spPr>
            <a:xfrm>
              <a:off x="2502150" y="2312425"/>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C</a:t>
              </a:r>
              <a:endParaRPr sz="900">
                <a:solidFill>
                  <a:schemeClr val="dk1"/>
                </a:solidFill>
              </a:endParaRPr>
            </a:p>
          </p:txBody>
        </p:sp>
        <p:sp>
          <p:nvSpPr>
            <p:cNvPr id="251" name="Google Shape;251;p21"/>
            <p:cNvSpPr txBox="1"/>
            <p:nvPr/>
          </p:nvSpPr>
          <p:spPr>
            <a:xfrm>
              <a:off x="2520825" y="2543225"/>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T</a:t>
              </a:r>
              <a:endParaRPr sz="1200">
                <a:solidFill>
                  <a:schemeClr val="dk1"/>
                </a:solidFill>
              </a:endParaRPr>
            </a:p>
          </p:txBody>
        </p:sp>
        <p:sp>
          <p:nvSpPr>
            <p:cNvPr id="252" name="Google Shape;252;p21"/>
            <p:cNvSpPr txBox="1"/>
            <p:nvPr/>
          </p:nvSpPr>
          <p:spPr>
            <a:xfrm>
              <a:off x="2502150" y="2750000"/>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G</a:t>
              </a:r>
              <a:endParaRPr sz="900">
                <a:solidFill>
                  <a:schemeClr val="dk1"/>
                </a:solidFill>
              </a:endParaRPr>
            </a:p>
          </p:txBody>
        </p:sp>
        <p:sp>
          <p:nvSpPr>
            <p:cNvPr id="253" name="Google Shape;253;p21"/>
            <p:cNvSpPr txBox="1"/>
            <p:nvPr/>
          </p:nvSpPr>
          <p:spPr>
            <a:xfrm>
              <a:off x="2502150" y="2972325"/>
              <a:ext cx="295800" cy="3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G</a:t>
              </a:r>
              <a:endParaRPr sz="900">
                <a:solidFill>
                  <a:schemeClr val="dk1"/>
                </a:solidFill>
              </a:endParaRPr>
            </a:p>
          </p:txBody>
        </p:sp>
        <p:sp>
          <p:nvSpPr>
            <p:cNvPr id="254" name="Google Shape;254;p21"/>
            <p:cNvSpPr/>
            <p:nvPr/>
          </p:nvSpPr>
          <p:spPr>
            <a:xfrm>
              <a:off x="971100" y="2767625"/>
              <a:ext cx="204600" cy="182700"/>
            </a:xfrm>
            <a:prstGeom prst="donut">
              <a:avLst>
                <a:gd fmla="val 25000" name="adj"/>
              </a:avLst>
            </a:prstGeom>
            <a:solidFill>
              <a:srgbClr val="8F16D6"/>
            </a:solidFill>
            <a:ln cap="flat" cmpd="sng" w="9525">
              <a:solidFill>
                <a:srgbClr val="8F16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21"/>
            <p:cNvSpPr/>
            <p:nvPr/>
          </p:nvSpPr>
          <p:spPr>
            <a:xfrm>
              <a:off x="623675" y="3083300"/>
              <a:ext cx="222600" cy="223500"/>
            </a:xfrm>
            <a:prstGeom prst="donut">
              <a:avLst>
                <a:gd fmla="val 25000" name="adj"/>
              </a:avLst>
            </a:prstGeom>
            <a:solidFill>
              <a:srgbClr val="8F16D6"/>
            </a:solidFill>
            <a:ln cap="flat" cmpd="sng" w="9525">
              <a:solidFill>
                <a:srgbClr val="8F16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pic>
        <p:nvPicPr>
          <p:cNvPr id="256" name="Google Shape;256;p21"/>
          <p:cNvPicPr preferRelativeResize="0"/>
          <p:nvPr/>
        </p:nvPicPr>
        <p:blipFill rotWithShape="1">
          <a:blip r:embed="rId5">
            <a:alphaModFix/>
          </a:blip>
          <a:srcRect b="31959" l="55494" r="0" t="22552"/>
          <a:stretch/>
        </p:blipFill>
        <p:spPr>
          <a:xfrm>
            <a:off x="368275" y="3660025"/>
            <a:ext cx="1884426" cy="134860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2"/>
          <p:cNvSpPr txBox="1"/>
          <p:nvPr>
            <p:ph type="title"/>
          </p:nvPr>
        </p:nvSpPr>
        <p:spPr>
          <a:xfrm>
            <a:off x="1378500" y="-88375"/>
            <a:ext cx="8520600" cy="572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
              <a:t>Next Generation Sequencing (NGS)</a:t>
            </a:r>
            <a:endParaRPr/>
          </a:p>
        </p:txBody>
      </p:sp>
      <p:sp>
        <p:nvSpPr>
          <p:cNvPr id="262" name="Google Shape;262;p22"/>
          <p:cNvSpPr txBox="1"/>
          <p:nvPr>
            <p:ph idx="1" type="body"/>
          </p:nvPr>
        </p:nvSpPr>
        <p:spPr>
          <a:xfrm>
            <a:off x="311700" y="695275"/>
            <a:ext cx="8520600" cy="393600"/>
          </a:xfrm>
          <a:prstGeom prst="rect">
            <a:avLst/>
          </a:prstGeom>
        </p:spPr>
        <p:txBody>
          <a:bodyPr anchorCtr="0" anchor="t" bIns="45700" lIns="91425" spcFirstLastPara="1" rIns="91425" wrap="square" tIns="45700">
            <a:noAutofit/>
          </a:bodyPr>
          <a:lstStyle/>
          <a:p>
            <a:pPr indent="0" lvl="0" marL="0" rtl="0" algn="ctr">
              <a:spcBef>
                <a:spcPts val="480"/>
              </a:spcBef>
              <a:spcAft>
                <a:spcPts val="0"/>
              </a:spcAft>
              <a:buNone/>
            </a:pPr>
            <a:r>
              <a:rPr lang="en" sz="1600"/>
              <a:t>DNA can be cut in small pieces and sequenced based on a </a:t>
            </a:r>
            <a:r>
              <a:rPr b="1" lang="en" sz="1600"/>
              <a:t>reference genome</a:t>
            </a:r>
            <a:r>
              <a:rPr lang="en" sz="1600"/>
              <a:t>.</a:t>
            </a:r>
            <a:endParaRPr sz="1600"/>
          </a:p>
        </p:txBody>
      </p:sp>
      <p:sp>
        <p:nvSpPr>
          <p:cNvPr id="263" name="Google Shape;263;p22"/>
          <p:cNvSpPr txBox="1"/>
          <p:nvPr>
            <p:ph idx="12" type="sldNum"/>
          </p:nvPr>
        </p:nvSpPr>
        <p:spPr>
          <a:xfrm>
            <a:off x="8472458" y="4663217"/>
            <a:ext cx="548700" cy="3936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
              <a:t>‹#›</a:t>
            </a:fld>
            <a:endParaRPr/>
          </a:p>
        </p:txBody>
      </p:sp>
      <p:sp>
        <p:nvSpPr>
          <p:cNvPr id="264" name="Google Shape;264;p22"/>
          <p:cNvSpPr txBox="1"/>
          <p:nvPr>
            <p:ph idx="1" type="body"/>
          </p:nvPr>
        </p:nvSpPr>
        <p:spPr>
          <a:xfrm>
            <a:off x="4286250" y="1918700"/>
            <a:ext cx="4734900" cy="2674500"/>
          </a:xfrm>
          <a:prstGeom prst="rect">
            <a:avLst/>
          </a:prstGeom>
        </p:spPr>
        <p:txBody>
          <a:bodyPr anchorCtr="0" anchor="t" bIns="45700" lIns="91425" spcFirstLastPara="1" rIns="91425" wrap="square" tIns="45700">
            <a:noAutofit/>
          </a:bodyPr>
          <a:lstStyle/>
          <a:p>
            <a:pPr indent="-330200" lvl="0" marL="457200" rtl="0" algn="ctr">
              <a:spcBef>
                <a:spcPts val="480"/>
              </a:spcBef>
              <a:spcAft>
                <a:spcPts val="0"/>
              </a:spcAft>
              <a:buSzPts val="1600"/>
              <a:buChar char="•"/>
            </a:pPr>
            <a:r>
              <a:rPr lang="en" sz="1600"/>
              <a:t>After several filters within the instrument, the resulting sequences are </a:t>
            </a:r>
            <a:r>
              <a:rPr b="1" lang="en" sz="1600"/>
              <a:t>demultiplexed</a:t>
            </a:r>
            <a:r>
              <a:rPr lang="en" sz="1600"/>
              <a:t>, which means sort reads by sample based on the attached indexes.</a:t>
            </a:r>
            <a:endParaRPr sz="1600"/>
          </a:p>
          <a:p>
            <a:pPr indent="-330200" lvl="0" marL="457200" rtl="0" algn="ctr">
              <a:spcBef>
                <a:spcPts val="0"/>
              </a:spcBef>
              <a:spcAft>
                <a:spcPts val="0"/>
              </a:spcAft>
              <a:buSzPts val="1600"/>
              <a:buChar char="•"/>
            </a:pPr>
            <a:r>
              <a:rPr lang="en" sz="1600"/>
              <a:t>After demultiplexing, the sequences are </a:t>
            </a:r>
            <a:r>
              <a:rPr b="1" lang="en" sz="1600"/>
              <a:t>mapped to a reference genome.</a:t>
            </a:r>
            <a:endParaRPr b="1" sz="1600"/>
          </a:p>
          <a:p>
            <a:pPr indent="0" lvl="0" marL="0" rtl="0" algn="ctr">
              <a:spcBef>
                <a:spcPts val="480"/>
              </a:spcBef>
              <a:spcAft>
                <a:spcPts val="0"/>
              </a:spcAft>
              <a:buNone/>
            </a:pPr>
            <a:r>
              <a:t/>
            </a:r>
            <a:endParaRPr b="1" sz="1600"/>
          </a:p>
          <a:p>
            <a:pPr indent="-330200" lvl="0" marL="457200" rtl="0" algn="ctr">
              <a:spcBef>
                <a:spcPts val="480"/>
              </a:spcBef>
              <a:spcAft>
                <a:spcPts val="0"/>
              </a:spcAft>
              <a:buSzPts val="1600"/>
              <a:buChar char="•"/>
            </a:pPr>
            <a:r>
              <a:rPr lang="en" sz="1600"/>
              <a:t>This type of sequencing is </a:t>
            </a:r>
            <a:r>
              <a:rPr b="1" lang="en" sz="1600"/>
              <a:t>short read sequencing, </a:t>
            </a:r>
            <a:r>
              <a:rPr lang="en" sz="1600"/>
              <a:t>with fragments between 75-300bp</a:t>
            </a:r>
            <a:endParaRPr sz="1600"/>
          </a:p>
          <a:p>
            <a:pPr indent="0" lvl="0" marL="0" rtl="0" algn="ctr">
              <a:spcBef>
                <a:spcPts val="480"/>
              </a:spcBef>
              <a:spcAft>
                <a:spcPts val="0"/>
              </a:spcAft>
              <a:buNone/>
            </a:pPr>
            <a:r>
              <a:t/>
            </a:r>
            <a:endParaRPr b="1" sz="1600"/>
          </a:p>
        </p:txBody>
      </p:sp>
      <p:pic>
        <p:nvPicPr>
          <p:cNvPr id="265" name="Google Shape;265;p22"/>
          <p:cNvPicPr preferRelativeResize="0"/>
          <p:nvPr/>
        </p:nvPicPr>
        <p:blipFill rotWithShape="1">
          <a:blip r:embed="rId3">
            <a:alphaModFix/>
          </a:blip>
          <a:srcRect b="66683" l="0" r="57493" t="0"/>
          <a:stretch/>
        </p:blipFill>
        <p:spPr>
          <a:xfrm>
            <a:off x="961175" y="1461200"/>
            <a:ext cx="2507049" cy="1375927"/>
          </a:xfrm>
          <a:prstGeom prst="rect">
            <a:avLst/>
          </a:prstGeom>
          <a:noFill/>
          <a:ln>
            <a:noFill/>
          </a:ln>
        </p:spPr>
      </p:pic>
      <p:pic>
        <p:nvPicPr>
          <p:cNvPr id="266" name="Google Shape;266;p22"/>
          <p:cNvPicPr preferRelativeResize="0"/>
          <p:nvPr/>
        </p:nvPicPr>
        <p:blipFill rotWithShape="1">
          <a:blip r:embed="rId3">
            <a:alphaModFix/>
          </a:blip>
          <a:srcRect b="3428" l="0" r="57493" t="57259"/>
          <a:stretch/>
        </p:blipFill>
        <p:spPr>
          <a:xfrm>
            <a:off x="624863" y="2828450"/>
            <a:ext cx="3179674" cy="20591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NCStateU-horizontal-left-logo">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